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23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5476" y="1354328"/>
            <a:ext cx="10201046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BEBEB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CD333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BEBEB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61150" y="2212914"/>
            <a:ext cx="4778375" cy="352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CD333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BEBEB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07305" y="0"/>
            <a:ext cx="742381" cy="1194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37875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087356" y="5327903"/>
            <a:ext cx="1386840" cy="1368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47" y="2667000"/>
            <a:ext cx="4191000" cy="419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3" y="2895600"/>
            <a:ext cx="2362200" cy="2362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999476" y="0"/>
            <a:ext cx="1600200" cy="15971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09076" y="5873496"/>
            <a:ext cx="990600" cy="9845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1269"/>
            <a:ext cx="12192000" cy="6399530"/>
          </a:xfrm>
          <a:custGeom>
            <a:avLst/>
            <a:gdLst/>
            <a:ahLst/>
            <a:cxnLst/>
            <a:rect l="l" t="t" r="r" b="b"/>
            <a:pathLst>
              <a:path w="12192000" h="639953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460248" y="6380480"/>
                </a:lnTo>
                <a:lnTo>
                  <a:pt x="460248" y="6399530"/>
                </a:lnTo>
                <a:lnTo>
                  <a:pt x="11737848" y="6399530"/>
                </a:lnTo>
                <a:lnTo>
                  <a:pt x="11737848" y="6380480"/>
                </a:lnTo>
                <a:lnTo>
                  <a:pt x="12192000" y="6380480"/>
                </a:lnTo>
                <a:lnTo>
                  <a:pt x="12192000" y="470154"/>
                </a:lnTo>
                <a:lnTo>
                  <a:pt x="11709273" y="470154"/>
                </a:lnTo>
                <a:lnTo>
                  <a:pt x="11709273" y="1871421"/>
                </a:lnTo>
                <a:lnTo>
                  <a:pt x="10971022" y="1981454"/>
                </a:lnTo>
                <a:lnTo>
                  <a:pt x="10201148" y="2075180"/>
                </a:lnTo>
                <a:lnTo>
                  <a:pt x="9947148" y="2100580"/>
                </a:lnTo>
                <a:lnTo>
                  <a:pt x="9434322" y="2146554"/>
                </a:lnTo>
                <a:lnTo>
                  <a:pt x="8927973" y="2184654"/>
                </a:lnTo>
                <a:lnTo>
                  <a:pt x="8675497" y="2200529"/>
                </a:lnTo>
                <a:lnTo>
                  <a:pt x="7926197" y="2237105"/>
                </a:lnTo>
                <a:lnTo>
                  <a:pt x="7191248" y="2257679"/>
                </a:lnTo>
                <a:lnTo>
                  <a:pt x="6473698" y="2265680"/>
                </a:lnTo>
                <a:lnTo>
                  <a:pt x="6006973" y="2264029"/>
                </a:lnTo>
                <a:lnTo>
                  <a:pt x="5108448" y="2246630"/>
                </a:lnTo>
                <a:lnTo>
                  <a:pt x="4467098" y="2222754"/>
                </a:lnTo>
                <a:lnTo>
                  <a:pt x="3665347" y="2179955"/>
                </a:lnTo>
                <a:lnTo>
                  <a:pt x="2931922" y="2130679"/>
                </a:lnTo>
                <a:lnTo>
                  <a:pt x="2592197" y="2103755"/>
                </a:lnTo>
                <a:lnTo>
                  <a:pt x="1979422" y="2046605"/>
                </a:lnTo>
                <a:lnTo>
                  <a:pt x="1233360" y="1965579"/>
                </a:lnTo>
                <a:lnTo>
                  <a:pt x="863473" y="1921129"/>
                </a:lnTo>
                <a:lnTo>
                  <a:pt x="476377" y="1867852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98252" y="0"/>
            <a:ext cx="760488" cy="12039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078211" y="5327903"/>
            <a:ext cx="1395984" cy="13685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266" y="2954223"/>
            <a:ext cx="691946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BEBEB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8774" y="2525344"/>
            <a:ext cx="11074450" cy="301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CD333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mailto:mstraight@gcph.info" TargetMode="External"/><Relationship Id="rId4" Type="http://schemas.openxmlformats.org/officeDocument/2006/relationships/image" Target="../media/image12.png"/><Relationship Id="rId9" Type="http://schemas.openxmlformats.org/officeDocument/2006/relationships/hyperlink" Target="mailto:sjensen@gcph.inf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" y="2667000"/>
              <a:ext cx="4192524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99476" y="0"/>
              <a:ext cx="1600200" cy="1597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09076" y="5873496"/>
              <a:ext cx="990600" cy="9845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02141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248" y="186690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696709"/>
            <a:chOff x="0" y="0"/>
            <a:chExt cx="12192000" cy="6696709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78211" y="5327903"/>
              <a:ext cx="1395984" cy="13685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996185" y="961466"/>
            <a:ext cx="4484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Liberation Sans Narrow"/>
                <a:cs typeface="Liberation Sans Narrow"/>
              </a:rPr>
              <a:t>GCPH </a:t>
            </a:r>
            <a:r>
              <a:rPr sz="3600" dirty="0">
                <a:latin typeface="Liberation Sans Narrow"/>
                <a:cs typeface="Liberation Sans Narrow"/>
              </a:rPr>
              <a:t>Contact</a:t>
            </a:r>
            <a:r>
              <a:rPr sz="3600" spc="-85" dirty="0">
                <a:latin typeface="Liberation Sans Narrow"/>
                <a:cs typeface="Liberation Sans Narrow"/>
              </a:rPr>
              <a:t> </a:t>
            </a:r>
            <a:r>
              <a:rPr sz="3600" spc="-5" dirty="0">
                <a:latin typeface="Liberation Sans Narrow"/>
                <a:cs typeface="Liberation Sans Narrow"/>
              </a:rPr>
              <a:t>Information</a:t>
            </a:r>
            <a:endParaRPr sz="3600">
              <a:latin typeface="Liberation Sans Narrow"/>
              <a:cs typeface="Liberation Sans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089" y="2750641"/>
            <a:ext cx="5508625" cy="258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URW Gothic"/>
                <a:cs typeface="URW Gothic"/>
              </a:rPr>
              <a:t>P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URW Gothic"/>
                <a:cs typeface="URW Gothic"/>
              </a:rPr>
              <a:t>R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URW Gothic"/>
                <a:cs typeface="URW Gothic"/>
              </a:rPr>
              <a:t>ESEN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URW Gothic"/>
                <a:cs typeface="URW Gothic"/>
              </a:rPr>
              <a:t>T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URW Gothic"/>
                <a:cs typeface="URW Gothic"/>
              </a:rPr>
              <a:t>E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URW Gothic"/>
                <a:cs typeface="URW Gothic"/>
              </a:rPr>
              <a:t>R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URW Gothic"/>
                <a:cs typeface="URW Gothic"/>
              </a:rPr>
              <a:t>S</a:t>
            </a:r>
            <a:r>
              <a:rPr sz="2400" dirty="0">
                <a:latin typeface="URW Gothic"/>
                <a:cs typeface="URW Gothic"/>
              </a:rPr>
              <a:t>:</a:t>
            </a:r>
            <a:endParaRPr sz="24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1800" dirty="0">
                <a:latin typeface="URW Gothic"/>
                <a:cs typeface="URW Gothic"/>
              </a:rPr>
              <a:t>Kelly </a:t>
            </a:r>
            <a:r>
              <a:rPr sz="1800" spc="-5" dirty="0">
                <a:latin typeface="URW Gothic"/>
                <a:cs typeface="URW Gothic"/>
              </a:rPr>
              <a:t>Ray,</a:t>
            </a:r>
            <a:r>
              <a:rPr sz="1800" spc="-30" dirty="0">
                <a:latin typeface="URW Gothic"/>
                <a:cs typeface="URW Gothic"/>
              </a:rPr>
              <a:t> </a:t>
            </a:r>
            <a:r>
              <a:rPr sz="1800" spc="-5" dirty="0">
                <a:latin typeface="URW Gothic"/>
                <a:cs typeface="URW Gothic"/>
              </a:rPr>
              <a:t>REHS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URW Gothic"/>
                <a:cs typeface="URW Gothic"/>
              </a:rPr>
              <a:t>Public </a:t>
            </a:r>
            <a:r>
              <a:rPr sz="1800" spc="-10" dirty="0">
                <a:latin typeface="URW Gothic"/>
                <a:cs typeface="URW Gothic"/>
              </a:rPr>
              <a:t>Health</a:t>
            </a:r>
            <a:r>
              <a:rPr sz="1800" spc="-20" dirty="0">
                <a:latin typeface="URW Gothic"/>
                <a:cs typeface="URW Gothic"/>
              </a:rPr>
              <a:t> </a:t>
            </a:r>
            <a:r>
              <a:rPr sz="1800" spc="-5" dirty="0">
                <a:latin typeface="URW Gothic"/>
                <a:cs typeface="URW Gothic"/>
              </a:rPr>
              <a:t>Sanitarian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URW Gothic"/>
                <a:cs typeface="URW Gothic"/>
              </a:rPr>
              <a:t>(937) </a:t>
            </a:r>
            <a:r>
              <a:rPr sz="1800" spc="-5" dirty="0">
                <a:latin typeface="URW Gothic"/>
                <a:cs typeface="URW Gothic"/>
              </a:rPr>
              <a:t>374-5610;</a:t>
            </a:r>
            <a:r>
              <a:rPr sz="1800" spc="75" dirty="0">
                <a:solidFill>
                  <a:srgbClr val="C4E36D"/>
                </a:solidFill>
                <a:latin typeface="URW Gothic"/>
                <a:cs typeface="URW Gothic"/>
              </a:rPr>
              <a:t> </a:t>
            </a:r>
            <a:r>
              <a:rPr sz="1800" u="heavy" spc="-5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URW Gothic"/>
                <a:cs typeface="URW Gothic"/>
                <a:hlinkClick r:id="rId9"/>
              </a:rPr>
              <a:t>kray@gcph.info</a:t>
            </a:r>
            <a:endParaRPr sz="1800">
              <a:latin typeface="URW Gothic"/>
              <a:cs typeface="URW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URW Gothic"/>
              <a:cs typeface="URW Gothic"/>
            </a:endParaRPr>
          </a:p>
          <a:p>
            <a:pPr marL="12700" marR="286702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URW Gothic"/>
                <a:cs typeface="URW Gothic"/>
              </a:rPr>
              <a:t>Melanie </a:t>
            </a:r>
            <a:r>
              <a:rPr sz="1800" spc="-5" dirty="0">
                <a:latin typeface="URW Gothic"/>
                <a:cs typeface="URW Gothic"/>
              </a:rPr>
              <a:t>Straight, </a:t>
            </a:r>
            <a:r>
              <a:rPr sz="1800" dirty="0">
                <a:latin typeface="URW Gothic"/>
                <a:cs typeface="URW Gothic"/>
              </a:rPr>
              <a:t>EHSIT  Public </a:t>
            </a:r>
            <a:r>
              <a:rPr sz="1800" spc="-10" dirty="0">
                <a:latin typeface="URW Gothic"/>
                <a:cs typeface="URW Gothic"/>
              </a:rPr>
              <a:t>Health</a:t>
            </a:r>
            <a:r>
              <a:rPr sz="1800" spc="-30" dirty="0">
                <a:latin typeface="URW Gothic"/>
                <a:cs typeface="URW Gothic"/>
              </a:rPr>
              <a:t> </a:t>
            </a:r>
            <a:r>
              <a:rPr sz="1800" spc="-5" dirty="0">
                <a:latin typeface="URW Gothic"/>
                <a:cs typeface="URW Gothic"/>
              </a:rPr>
              <a:t>Sanitarian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URW Gothic"/>
                <a:cs typeface="URW Gothic"/>
              </a:rPr>
              <a:t>(937) </a:t>
            </a:r>
            <a:r>
              <a:rPr sz="1800" spc="-5" dirty="0">
                <a:latin typeface="URW Gothic"/>
                <a:cs typeface="URW Gothic"/>
              </a:rPr>
              <a:t>374-5618;</a:t>
            </a:r>
            <a:r>
              <a:rPr sz="1800" spc="65" dirty="0">
                <a:solidFill>
                  <a:srgbClr val="C4E36D"/>
                </a:solidFill>
                <a:latin typeface="URW Gothic"/>
                <a:cs typeface="URW Gothic"/>
              </a:rPr>
              <a:t> </a:t>
            </a:r>
            <a:r>
              <a:rPr sz="1800" u="heavy" spc="-5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URW Gothic"/>
                <a:cs typeface="URW Gothic"/>
                <a:hlinkClick r:id="rId10"/>
              </a:rPr>
              <a:t>mstraight@gcph.info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858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Testing the</a:t>
            </a:r>
            <a:r>
              <a:rPr sz="3600" spc="-70" dirty="0"/>
              <a:t> </a:t>
            </a:r>
            <a:r>
              <a:rPr sz="3600" dirty="0"/>
              <a:t>Water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74344" y="2585973"/>
            <a:ext cx="7886700" cy="322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spc="-10" dirty="0">
                <a:solidFill>
                  <a:srgbClr val="404040"/>
                </a:solidFill>
                <a:latin typeface="URW Gothic"/>
                <a:cs typeface="URW Gothic"/>
              </a:rPr>
              <a:t>It </a:t>
            </a:r>
            <a:r>
              <a:rPr sz="2400" spc="10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required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that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each licensed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pool or spa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have</a:t>
            </a:r>
            <a:r>
              <a:rPr sz="2400" spc="-10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a 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diethyl-p-phenylediamine (DPD)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test</a:t>
            </a:r>
            <a:r>
              <a:rPr sz="2400" spc="-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kit</a:t>
            </a:r>
            <a:endParaRPr sz="24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Read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 directions</a:t>
            </a:r>
            <a:endParaRPr sz="24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Store </a:t>
            </a:r>
            <a:r>
              <a:rPr sz="2400" spc="10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cool, dark</a:t>
            </a:r>
            <a:r>
              <a:rPr sz="2400" spc="-6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URW Gothic"/>
                <a:cs typeface="URW Gothic"/>
              </a:rPr>
              <a:t>place</a:t>
            </a:r>
            <a:endParaRPr sz="24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Keep equipment</a:t>
            </a:r>
            <a:r>
              <a:rPr sz="2400" spc="-5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clean</a:t>
            </a:r>
            <a:endParaRPr sz="24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Do not </a:t>
            </a:r>
            <a:r>
              <a:rPr sz="2400" spc="5" dirty="0">
                <a:solidFill>
                  <a:srgbClr val="404040"/>
                </a:solidFill>
                <a:latin typeface="URW Gothic"/>
                <a:cs typeface="URW Gothic"/>
              </a:rPr>
              <a:t>mix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test</a:t>
            </a:r>
            <a:r>
              <a:rPr sz="2400" spc="-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kits</a:t>
            </a:r>
            <a:endParaRPr sz="24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Replace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reagents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 yearly</a:t>
            </a:r>
            <a:endParaRPr sz="2400">
              <a:latin typeface="URW Gothic"/>
              <a:cs typeface="URW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47404" y="2418588"/>
            <a:ext cx="2795016" cy="269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858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Testing the</a:t>
            </a:r>
            <a:r>
              <a:rPr sz="3600" spc="-70" dirty="0"/>
              <a:t> </a:t>
            </a:r>
            <a:r>
              <a:rPr sz="3600" dirty="0"/>
              <a:t>Water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0616" y="2313879"/>
            <a:ext cx="10920730" cy="340169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b="1" spc="-5" dirty="0">
                <a:solidFill>
                  <a:srgbClr val="404040"/>
                </a:solidFill>
                <a:latin typeface="Gothic Uralic"/>
                <a:cs typeface="Gothic Uralic"/>
              </a:rPr>
              <a:t>Remember these</a:t>
            </a:r>
            <a:r>
              <a:rPr sz="1800" b="1" spc="-4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Gothic Uralic"/>
                <a:cs typeface="Gothic Uralic"/>
              </a:rPr>
              <a:t>tips:</a:t>
            </a:r>
            <a:endParaRPr sz="1800">
              <a:latin typeface="Gothic Uralic"/>
              <a:cs typeface="Gothic Uralic"/>
            </a:endParaRPr>
          </a:p>
          <a:p>
            <a:pPr marL="756285" marR="43180" indent="-287020">
              <a:lnSpc>
                <a:spcPct val="100000"/>
              </a:lnSpc>
              <a:spcBef>
                <a:spcPts val="1005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Test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pools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at opening and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at least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once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every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4 hours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unless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using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an automatic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chemical controller, in 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which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case these must be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manually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tested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every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12</a:t>
            </a:r>
            <a:r>
              <a:rPr sz="1600" spc="5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hours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Obtain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sample </a:t>
            </a:r>
            <a:r>
              <a:rPr sz="1600" spc="-15" dirty="0">
                <a:solidFill>
                  <a:srgbClr val="404040"/>
                </a:solidFill>
                <a:latin typeface="URW Gothic"/>
                <a:cs typeface="URW Gothic"/>
              </a:rPr>
              <a:t>away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from inlets and</a:t>
            </a:r>
            <a:r>
              <a:rPr sz="1600" spc="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outlets</a:t>
            </a:r>
            <a:endParaRPr sz="1600">
              <a:latin typeface="URW Gothic"/>
              <a:cs typeface="URW Gothic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Ensure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that the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comparator tube is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placed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at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least 18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inches below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surface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(elbow deep) to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ensure  accuracy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Test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logs must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be kept on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file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for at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least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2</a:t>
            </a:r>
            <a:r>
              <a:rPr sz="1600" spc="-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years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Calibrate your thermometer</a:t>
            </a:r>
            <a:r>
              <a:rPr sz="1600" spc="5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regularly</a:t>
            </a:r>
            <a:endParaRPr sz="1600">
              <a:latin typeface="URW Gothic"/>
              <a:cs typeface="URW Gothic"/>
            </a:endParaRPr>
          </a:p>
          <a:p>
            <a:pPr marL="756285" marR="2134870" indent="-287020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Ensure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that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chemical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treatments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have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completely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dissolved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and mixed prior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to  re-testing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or allowing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entry into the</a:t>
            </a:r>
            <a:r>
              <a:rPr sz="1600" spc="1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pool</a:t>
            </a:r>
            <a:endParaRPr sz="16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7" y="2667000"/>
              <a:ext cx="4191000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" y="2895600"/>
              <a:ext cx="2362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99476" y="0"/>
              <a:ext cx="1600200" cy="15971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09076" y="5873496"/>
              <a:ext cx="990600" cy="9845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13476" y="402336"/>
              <a:ext cx="6055360" cy="6053455"/>
            </a:xfrm>
            <a:custGeom>
              <a:avLst/>
              <a:gdLst/>
              <a:ahLst/>
              <a:cxnLst/>
              <a:rect l="l" t="t" r="r" b="b"/>
              <a:pathLst>
                <a:path w="6055359" h="6053455">
                  <a:moveTo>
                    <a:pt x="6054852" y="0"/>
                  </a:moveTo>
                  <a:lnTo>
                    <a:pt x="0" y="0"/>
                  </a:lnTo>
                  <a:lnTo>
                    <a:pt x="0" y="6053328"/>
                  </a:lnTo>
                  <a:lnTo>
                    <a:pt x="6054852" y="6053328"/>
                  </a:lnTo>
                  <a:lnTo>
                    <a:pt x="6054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7379" y="398272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10" h="3298825">
                  <a:moveTo>
                    <a:pt x="440690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7" y="237998"/>
                  </a:lnTo>
                  <a:lnTo>
                    <a:pt x="75565" y="346328"/>
                  </a:lnTo>
                  <a:lnTo>
                    <a:pt x="120523" y="563752"/>
                  </a:lnTo>
                  <a:lnTo>
                    <a:pt x="142240" y="672591"/>
                  </a:lnTo>
                  <a:lnTo>
                    <a:pt x="161925" y="780161"/>
                  </a:lnTo>
                  <a:lnTo>
                    <a:pt x="181102" y="889888"/>
                  </a:lnTo>
                  <a:lnTo>
                    <a:pt x="199517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920" y="1321307"/>
                  </a:lnTo>
                  <a:lnTo>
                    <a:pt x="263017" y="1428495"/>
                  </a:lnTo>
                  <a:lnTo>
                    <a:pt x="277241" y="1535556"/>
                  </a:lnTo>
                  <a:lnTo>
                    <a:pt x="290449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9" y="1955418"/>
                  </a:lnTo>
                  <a:lnTo>
                    <a:pt x="334391" y="2058289"/>
                  </a:lnTo>
                  <a:lnTo>
                    <a:pt x="344170" y="2160778"/>
                  </a:lnTo>
                  <a:lnTo>
                    <a:pt x="352933" y="2262251"/>
                  </a:lnTo>
                  <a:lnTo>
                    <a:pt x="360553" y="2362962"/>
                  </a:lnTo>
                  <a:lnTo>
                    <a:pt x="368554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40" y="2940685"/>
                  </a:lnTo>
                  <a:lnTo>
                    <a:pt x="400177" y="3032760"/>
                  </a:lnTo>
                  <a:lnTo>
                    <a:pt x="404114" y="3122803"/>
                  </a:lnTo>
                  <a:lnTo>
                    <a:pt x="409448" y="3298825"/>
                  </a:lnTo>
                  <a:lnTo>
                    <a:pt x="474091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7" y="2916357"/>
                  </a:lnTo>
                  <a:lnTo>
                    <a:pt x="501230" y="2872667"/>
                  </a:lnTo>
                  <a:lnTo>
                    <a:pt x="502823" y="2827607"/>
                  </a:lnTo>
                  <a:lnTo>
                    <a:pt x="504279" y="2781233"/>
                  </a:lnTo>
                  <a:lnTo>
                    <a:pt x="505599" y="2733601"/>
                  </a:lnTo>
                  <a:lnTo>
                    <a:pt x="506786" y="2684769"/>
                  </a:lnTo>
                  <a:lnTo>
                    <a:pt x="507841" y="2634793"/>
                  </a:lnTo>
                  <a:lnTo>
                    <a:pt x="508766" y="2583729"/>
                  </a:lnTo>
                  <a:lnTo>
                    <a:pt x="509563" y="2531635"/>
                  </a:lnTo>
                  <a:lnTo>
                    <a:pt x="510234" y="2478566"/>
                  </a:lnTo>
                  <a:lnTo>
                    <a:pt x="510781" y="2424580"/>
                  </a:lnTo>
                  <a:lnTo>
                    <a:pt x="511206" y="2369732"/>
                  </a:lnTo>
                  <a:lnTo>
                    <a:pt x="511510" y="2314080"/>
                  </a:lnTo>
                  <a:lnTo>
                    <a:pt x="511681" y="2262251"/>
                  </a:lnTo>
                  <a:lnTo>
                    <a:pt x="511719" y="2142864"/>
                  </a:lnTo>
                  <a:lnTo>
                    <a:pt x="511561" y="2084560"/>
                  </a:lnTo>
                  <a:lnTo>
                    <a:pt x="511292" y="2025735"/>
                  </a:lnTo>
                  <a:lnTo>
                    <a:pt x="510914" y="1966446"/>
                  </a:lnTo>
                  <a:lnTo>
                    <a:pt x="510428" y="1906748"/>
                  </a:lnTo>
                  <a:lnTo>
                    <a:pt x="509838" y="1846698"/>
                  </a:lnTo>
                  <a:lnTo>
                    <a:pt x="509144" y="1786354"/>
                  </a:lnTo>
                  <a:lnTo>
                    <a:pt x="508349" y="1725771"/>
                  </a:lnTo>
                  <a:lnTo>
                    <a:pt x="507454" y="1665006"/>
                  </a:lnTo>
                  <a:lnTo>
                    <a:pt x="506462" y="1604116"/>
                  </a:lnTo>
                  <a:lnTo>
                    <a:pt x="505373" y="1543158"/>
                  </a:lnTo>
                  <a:lnTo>
                    <a:pt x="504191" y="1482188"/>
                  </a:lnTo>
                  <a:lnTo>
                    <a:pt x="502917" y="1421262"/>
                  </a:lnTo>
                  <a:lnTo>
                    <a:pt x="501553" y="1360438"/>
                  </a:lnTo>
                  <a:lnTo>
                    <a:pt x="500101" y="1299771"/>
                  </a:lnTo>
                  <a:lnTo>
                    <a:pt x="498563" y="1239320"/>
                  </a:lnTo>
                  <a:lnTo>
                    <a:pt x="496940" y="1179139"/>
                  </a:lnTo>
                  <a:lnTo>
                    <a:pt x="495235" y="1119286"/>
                  </a:lnTo>
                  <a:lnTo>
                    <a:pt x="493449" y="1059817"/>
                  </a:lnTo>
                  <a:lnTo>
                    <a:pt x="491512" y="998601"/>
                  </a:lnTo>
                  <a:lnTo>
                    <a:pt x="489643" y="942259"/>
                  </a:lnTo>
                  <a:lnTo>
                    <a:pt x="487627" y="884282"/>
                  </a:lnTo>
                  <a:lnTo>
                    <a:pt x="485538" y="826917"/>
                  </a:lnTo>
                  <a:lnTo>
                    <a:pt x="483377" y="770219"/>
                  </a:lnTo>
                  <a:lnTo>
                    <a:pt x="481148" y="714245"/>
                  </a:lnTo>
                  <a:lnTo>
                    <a:pt x="478851" y="659051"/>
                  </a:lnTo>
                  <a:lnTo>
                    <a:pt x="476489" y="604695"/>
                  </a:lnTo>
                  <a:lnTo>
                    <a:pt x="474063" y="551232"/>
                  </a:lnTo>
                  <a:lnTo>
                    <a:pt x="471576" y="498720"/>
                  </a:lnTo>
                  <a:lnTo>
                    <a:pt x="469029" y="447214"/>
                  </a:lnTo>
                  <a:lnTo>
                    <a:pt x="466424" y="396773"/>
                  </a:lnTo>
                  <a:lnTo>
                    <a:pt x="463700" y="346328"/>
                  </a:lnTo>
                  <a:lnTo>
                    <a:pt x="461048" y="299306"/>
                  </a:lnTo>
                  <a:lnTo>
                    <a:pt x="458281" y="252395"/>
                  </a:lnTo>
                  <a:lnTo>
                    <a:pt x="455464" y="206774"/>
                  </a:lnTo>
                  <a:lnTo>
                    <a:pt x="452598" y="162499"/>
                  </a:lnTo>
                  <a:lnTo>
                    <a:pt x="449686" y="119628"/>
                  </a:lnTo>
                  <a:lnTo>
                    <a:pt x="446729" y="78217"/>
                  </a:lnTo>
                  <a:lnTo>
                    <a:pt x="443730" y="38321"/>
                  </a:lnTo>
                  <a:lnTo>
                    <a:pt x="44069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628388" y="402336"/>
            <a:ext cx="1256030" cy="6053455"/>
          </a:xfrm>
          <a:custGeom>
            <a:avLst/>
            <a:gdLst/>
            <a:ahLst/>
            <a:cxnLst/>
            <a:rect l="l" t="t" r="r" b="b"/>
            <a:pathLst>
              <a:path w="1256029" h="6053455">
                <a:moveTo>
                  <a:pt x="1255776" y="0"/>
                </a:moveTo>
                <a:lnTo>
                  <a:pt x="1142" y="0"/>
                </a:lnTo>
                <a:lnTo>
                  <a:pt x="24511" y="137413"/>
                </a:lnTo>
                <a:lnTo>
                  <a:pt x="46736" y="274192"/>
                </a:lnTo>
                <a:lnTo>
                  <a:pt x="68579" y="411606"/>
                </a:lnTo>
                <a:lnTo>
                  <a:pt x="87249" y="549655"/>
                </a:lnTo>
                <a:lnTo>
                  <a:pt x="106172" y="687069"/>
                </a:lnTo>
                <a:lnTo>
                  <a:pt x="123698" y="825118"/>
                </a:lnTo>
                <a:lnTo>
                  <a:pt x="138811" y="961263"/>
                </a:lnTo>
                <a:lnTo>
                  <a:pt x="153035" y="1099312"/>
                </a:lnTo>
                <a:lnTo>
                  <a:pt x="166115" y="1236726"/>
                </a:lnTo>
                <a:lnTo>
                  <a:pt x="177419" y="1371727"/>
                </a:lnTo>
                <a:lnTo>
                  <a:pt x="188722" y="1508505"/>
                </a:lnTo>
                <a:lnTo>
                  <a:pt x="198120" y="1643506"/>
                </a:lnTo>
                <a:lnTo>
                  <a:pt x="205486" y="1778508"/>
                </a:lnTo>
                <a:lnTo>
                  <a:pt x="213106" y="1912874"/>
                </a:lnTo>
                <a:lnTo>
                  <a:pt x="219583" y="2045969"/>
                </a:lnTo>
                <a:lnTo>
                  <a:pt x="224154" y="2178050"/>
                </a:lnTo>
                <a:lnTo>
                  <a:pt x="228091" y="2310003"/>
                </a:lnTo>
                <a:lnTo>
                  <a:pt x="231901" y="2440686"/>
                </a:lnTo>
                <a:lnTo>
                  <a:pt x="233552" y="2569591"/>
                </a:lnTo>
                <a:lnTo>
                  <a:pt x="235458" y="2698623"/>
                </a:lnTo>
                <a:lnTo>
                  <a:pt x="236347" y="2825750"/>
                </a:lnTo>
                <a:lnTo>
                  <a:pt x="235458" y="2951606"/>
                </a:lnTo>
                <a:lnTo>
                  <a:pt x="235458" y="3076321"/>
                </a:lnTo>
                <a:lnTo>
                  <a:pt x="233552" y="3199765"/>
                </a:lnTo>
                <a:lnTo>
                  <a:pt x="230759" y="3320796"/>
                </a:lnTo>
                <a:lnTo>
                  <a:pt x="228091" y="3440683"/>
                </a:lnTo>
                <a:lnTo>
                  <a:pt x="225044" y="3558158"/>
                </a:lnTo>
                <a:lnTo>
                  <a:pt x="220599" y="3674999"/>
                </a:lnTo>
                <a:lnTo>
                  <a:pt x="215646" y="3789933"/>
                </a:lnTo>
                <a:lnTo>
                  <a:pt x="211327" y="3902582"/>
                </a:lnTo>
                <a:lnTo>
                  <a:pt x="198882" y="4122293"/>
                </a:lnTo>
                <a:lnTo>
                  <a:pt x="185674" y="4332986"/>
                </a:lnTo>
                <a:lnTo>
                  <a:pt x="171831" y="4535170"/>
                </a:lnTo>
                <a:lnTo>
                  <a:pt x="156717" y="4726432"/>
                </a:lnTo>
                <a:lnTo>
                  <a:pt x="140842" y="4909312"/>
                </a:lnTo>
                <a:lnTo>
                  <a:pt x="123698" y="5078730"/>
                </a:lnTo>
                <a:lnTo>
                  <a:pt x="106934" y="5237949"/>
                </a:lnTo>
                <a:lnTo>
                  <a:pt x="90042" y="5384431"/>
                </a:lnTo>
                <a:lnTo>
                  <a:pt x="74295" y="5518823"/>
                </a:lnTo>
                <a:lnTo>
                  <a:pt x="59182" y="5638063"/>
                </a:lnTo>
                <a:lnTo>
                  <a:pt x="44831" y="5745822"/>
                </a:lnTo>
                <a:lnTo>
                  <a:pt x="33020" y="5836615"/>
                </a:lnTo>
                <a:lnTo>
                  <a:pt x="21716" y="5912891"/>
                </a:lnTo>
                <a:lnTo>
                  <a:pt x="5461" y="6017615"/>
                </a:lnTo>
                <a:lnTo>
                  <a:pt x="0" y="6053328"/>
                </a:lnTo>
                <a:lnTo>
                  <a:pt x="1251077" y="6053328"/>
                </a:lnTo>
                <a:lnTo>
                  <a:pt x="1255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78211" y="5327903"/>
            <a:ext cx="1386840" cy="1368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05332" y="2223502"/>
            <a:ext cx="3255010" cy="97409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3200" b="1" dirty="0">
                <a:latin typeface="Gothic Uralic"/>
                <a:cs typeface="Gothic Uralic"/>
              </a:rPr>
              <a:t>Water</a:t>
            </a:r>
            <a:r>
              <a:rPr sz="3200" b="1" spc="-60" dirty="0">
                <a:latin typeface="Gothic Uralic"/>
                <a:cs typeface="Gothic Uralic"/>
              </a:rPr>
              <a:t> </a:t>
            </a:r>
            <a:r>
              <a:rPr sz="3200" b="1" spc="-5" dirty="0">
                <a:latin typeface="Gothic Uralic"/>
                <a:cs typeface="Gothic Uralic"/>
              </a:rPr>
              <a:t>Chemistry</a:t>
            </a:r>
            <a:endParaRPr sz="32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solidFill>
                  <a:srgbClr val="ACD333"/>
                </a:solidFill>
              </a:rPr>
              <a:t>Required</a:t>
            </a:r>
            <a:r>
              <a:rPr sz="1800" dirty="0">
                <a:solidFill>
                  <a:srgbClr val="ACD333"/>
                </a:solidFill>
              </a:rPr>
              <a:t> Levels</a:t>
            </a:r>
            <a:endParaRPr sz="1800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149088" y="1295450"/>
          <a:ext cx="5030470" cy="425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Gothic Uralic"/>
                          <a:cs typeface="Gothic Uralic"/>
                        </a:rPr>
                        <a:t>Required</a:t>
                      </a:r>
                      <a:r>
                        <a:rPr sz="1800" b="1" spc="-20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800" b="1" dirty="0">
                          <a:latin typeface="Gothic Uralic"/>
                          <a:cs typeface="Gothic Uralic"/>
                        </a:rPr>
                        <a:t>Levels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75">
                <a:tc>
                  <a:txBody>
                    <a:bodyPr/>
                    <a:lstStyle/>
                    <a:p>
                      <a:pPr marL="64769">
                        <a:lnSpc>
                          <a:spcPts val="2385"/>
                        </a:lnSpc>
                      </a:pPr>
                      <a:r>
                        <a:rPr sz="2000" b="1" spc="-5" dirty="0">
                          <a:latin typeface="Gothic Uralic"/>
                          <a:cs typeface="Gothic Uralic"/>
                        </a:rPr>
                        <a:t>Free</a:t>
                      </a:r>
                      <a:r>
                        <a:rPr sz="2000" b="1" spc="-1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2000" b="1" spc="-5" dirty="0">
                          <a:latin typeface="Gothic Uralic"/>
                          <a:cs typeface="Gothic Uralic"/>
                        </a:rPr>
                        <a:t>Chlorine</a:t>
                      </a:r>
                      <a:endParaRPr sz="2000">
                        <a:latin typeface="Gothic Uralic"/>
                        <a:cs typeface="Gothic Ural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910"/>
                        </a:lnSpc>
                      </a:pPr>
                      <a:r>
                        <a:rPr sz="1600" spc="-5" dirty="0">
                          <a:latin typeface="URW Gothic"/>
                          <a:cs typeface="URW Gothic"/>
                        </a:rPr>
                        <a:t>Pools: </a:t>
                      </a:r>
                      <a:r>
                        <a:rPr sz="1600" spc="5" dirty="0">
                          <a:latin typeface="URW Gothic"/>
                          <a:cs typeface="URW Gothic"/>
                        </a:rPr>
                        <a:t>At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least 1</a:t>
                      </a:r>
                      <a:r>
                        <a:rPr sz="1600" spc="-90" dirty="0">
                          <a:latin typeface="URW Gothic"/>
                          <a:cs typeface="URW Gothic"/>
                        </a:rPr>
                        <a:t>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ppm</a:t>
                      </a:r>
                      <a:endParaRPr sz="1600">
                        <a:latin typeface="URW Gothic"/>
                        <a:cs typeface="URW Gothic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5" dirty="0">
                          <a:latin typeface="URW Gothic"/>
                          <a:cs typeface="URW Gothic"/>
                        </a:rPr>
                        <a:t>Spas: </a:t>
                      </a:r>
                      <a:r>
                        <a:rPr sz="1600" spc="5" dirty="0">
                          <a:latin typeface="URW Gothic"/>
                          <a:cs typeface="URW Gothic"/>
                        </a:rPr>
                        <a:t>At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least 2</a:t>
                      </a:r>
                      <a:r>
                        <a:rPr sz="1600" spc="-110" dirty="0">
                          <a:latin typeface="URW Gothic"/>
                          <a:cs typeface="URW Gothic"/>
                        </a:rPr>
                        <a:t>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ppm</a:t>
                      </a:r>
                      <a:endParaRPr sz="1600">
                        <a:latin typeface="URW Gothic"/>
                        <a:cs typeface="URW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0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b="1" dirty="0">
                          <a:latin typeface="Gothic Uralic"/>
                          <a:cs typeface="Gothic Uralic"/>
                        </a:rPr>
                        <a:t>Combined</a:t>
                      </a:r>
                      <a:r>
                        <a:rPr sz="2000" b="1" spc="-40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2000" b="1" spc="-5" dirty="0">
                          <a:latin typeface="Gothic Uralic"/>
                          <a:cs typeface="Gothic Uralic"/>
                        </a:rPr>
                        <a:t>Chlorine</a:t>
                      </a:r>
                      <a:endParaRPr sz="2000">
                        <a:latin typeface="Gothic Uralic"/>
                        <a:cs typeface="Gothic Uralic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spc="-10" dirty="0">
                          <a:latin typeface="URW Gothic"/>
                          <a:cs typeface="URW Gothic"/>
                        </a:rPr>
                        <a:t>Less than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1 ppm</a:t>
                      </a:r>
                      <a:endParaRPr sz="1600">
                        <a:latin typeface="URW Gothic"/>
                        <a:cs typeface="URW Gothic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63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latin typeface="Gothic Uralic"/>
                          <a:cs typeface="Gothic Uralic"/>
                        </a:rPr>
                        <a:t>Bromine</a:t>
                      </a:r>
                      <a:endParaRPr sz="2000">
                        <a:latin typeface="Gothic Uralic"/>
                        <a:cs typeface="Gothic Uralic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8419" indent="-26034">
                        <a:lnSpc>
                          <a:spcPct val="1075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URW Gothic"/>
                          <a:cs typeface="URW Gothic"/>
                        </a:rPr>
                        <a:t>Pools: </a:t>
                      </a:r>
                      <a:r>
                        <a:rPr sz="1600" spc="5" dirty="0">
                          <a:latin typeface="URW Gothic"/>
                          <a:cs typeface="URW Gothic"/>
                        </a:rPr>
                        <a:t>At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least 2</a:t>
                      </a:r>
                      <a:r>
                        <a:rPr sz="1600" spc="-100" dirty="0">
                          <a:latin typeface="URW Gothic"/>
                          <a:cs typeface="URW Gothic"/>
                        </a:rPr>
                        <a:t>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ppm  Spas: </a:t>
                      </a:r>
                      <a:r>
                        <a:rPr sz="1600" spc="5" dirty="0">
                          <a:latin typeface="URW Gothic"/>
                          <a:cs typeface="URW Gothic"/>
                        </a:rPr>
                        <a:t>At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least 4</a:t>
                      </a:r>
                      <a:r>
                        <a:rPr sz="1600" spc="-120" dirty="0">
                          <a:latin typeface="URW Gothic"/>
                          <a:cs typeface="URW Gothic"/>
                        </a:rPr>
                        <a:t>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ppm</a:t>
                      </a:r>
                      <a:endParaRPr sz="1600">
                        <a:latin typeface="URW Gothic"/>
                        <a:cs typeface="URW Gothic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4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b="1" dirty="0">
                          <a:latin typeface="Gothic Uralic"/>
                          <a:cs typeface="Gothic Uralic"/>
                        </a:rPr>
                        <a:t>pH</a:t>
                      </a:r>
                      <a:r>
                        <a:rPr sz="2000" b="1" spc="-5" dirty="0">
                          <a:latin typeface="Gothic Uralic"/>
                          <a:cs typeface="Gothic Uralic"/>
                        </a:rPr>
                        <a:t> Values</a:t>
                      </a:r>
                      <a:endParaRPr sz="2000">
                        <a:latin typeface="Gothic Uralic"/>
                        <a:cs typeface="Gothic Uralic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spc="-10" dirty="0">
                          <a:latin typeface="URW Gothic"/>
                          <a:cs typeface="URW Gothic"/>
                        </a:rPr>
                        <a:t>7.2-7.8</a:t>
                      </a:r>
                      <a:endParaRPr sz="1600">
                        <a:latin typeface="URW Gothic"/>
                        <a:cs typeface="URW Gothic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14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Gothic Uralic"/>
                          <a:cs typeface="Gothic Uralic"/>
                        </a:rPr>
                        <a:t>Total</a:t>
                      </a:r>
                      <a:r>
                        <a:rPr sz="2000" b="1" spc="-2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2000" b="1" dirty="0">
                          <a:latin typeface="Gothic Uralic"/>
                          <a:cs typeface="Gothic Uralic"/>
                        </a:rPr>
                        <a:t>Alkalinity</a:t>
                      </a:r>
                      <a:endParaRPr sz="2000">
                        <a:latin typeface="Gothic Uralic"/>
                        <a:cs typeface="Gothic Uralic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5" dirty="0">
                          <a:latin typeface="URW Gothic"/>
                          <a:cs typeface="URW Gothic"/>
                        </a:rPr>
                        <a:t>At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least 60</a:t>
                      </a:r>
                      <a:r>
                        <a:rPr sz="1600" spc="-75" dirty="0">
                          <a:latin typeface="URW Gothic"/>
                          <a:cs typeface="URW Gothic"/>
                        </a:rPr>
                        <a:t>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ppm</a:t>
                      </a:r>
                      <a:endParaRPr sz="1600">
                        <a:latin typeface="URW Gothic"/>
                        <a:cs typeface="URW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20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latin typeface="Gothic Uralic"/>
                          <a:cs typeface="Gothic Uralic"/>
                        </a:rPr>
                        <a:t>Cyanuric</a:t>
                      </a:r>
                      <a:r>
                        <a:rPr sz="2000" b="1" spc="-1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2000" b="1" dirty="0">
                          <a:latin typeface="Gothic Uralic"/>
                          <a:cs typeface="Gothic Uralic"/>
                        </a:rPr>
                        <a:t>Acid</a:t>
                      </a:r>
                      <a:endParaRPr sz="2000">
                        <a:latin typeface="Gothic Uralic"/>
                        <a:cs typeface="Gothic Uralic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URW Gothic"/>
                          <a:cs typeface="URW Gothic"/>
                        </a:rPr>
                        <a:t>Less than </a:t>
                      </a:r>
                      <a:r>
                        <a:rPr sz="1600" spc="-5" dirty="0">
                          <a:latin typeface="URW Gothic"/>
                          <a:cs typeface="URW Gothic"/>
                        </a:rPr>
                        <a:t>70 ppm</a:t>
                      </a:r>
                      <a:endParaRPr sz="1600">
                        <a:latin typeface="URW Gothic"/>
                        <a:cs typeface="URW Gothic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95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latin typeface="Gothic Uralic"/>
                          <a:cs typeface="Gothic Uralic"/>
                        </a:rPr>
                        <a:t>Temperature</a:t>
                      </a:r>
                      <a:endParaRPr sz="2000">
                        <a:latin typeface="Gothic Uralic"/>
                        <a:cs typeface="Gothic Uralic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12395" indent="30480">
                        <a:lnSpc>
                          <a:spcPct val="1071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URW Gothic"/>
                          <a:cs typeface="URW Gothic"/>
                        </a:rPr>
                        <a:t>Pools: Not above 90°F  </a:t>
                      </a:r>
                      <a:r>
                        <a:rPr sz="1400" spc="-5" dirty="0">
                          <a:latin typeface="URW Gothic"/>
                          <a:cs typeface="URW Gothic"/>
                        </a:rPr>
                        <a:t>Spas: </a:t>
                      </a:r>
                      <a:r>
                        <a:rPr sz="1400" dirty="0">
                          <a:latin typeface="URW Gothic"/>
                          <a:cs typeface="URW Gothic"/>
                        </a:rPr>
                        <a:t>Not above</a:t>
                      </a:r>
                      <a:r>
                        <a:rPr sz="1400" spc="-105" dirty="0">
                          <a:latin typeface="URW Gothic"/>
                          <a:cs typeface="URW Gothic"/>
                        </a:rPr>
                        <a:t> </a:t>
                      </a:r>
                      <a:r>
                        <a:rPr sz="1400" dirty="0">
                          <a:latin typeface="URW Gothic"/>
                          <a:cs typeface="URW Gothic"/>
                        </a:rPr>
                        <a:t>104°F</a:t>
                      </a:r>
                      <a:endParaRPr sz="1400">
                        <a:latin typeface="URW Gothic"/>
                        <a:cs typeface="URW Gothic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7641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Water </a:t>
            </a:r>
            <a:r>
              <a:rPr sz="3600" spc="-5" dirty="0"/>
              <a:t>Quality </a:t>
            </a:r>
            <a:r>
              <a:rPr sz="3600" dirty="0"/>
              <a:t>&amp; </a:t>
            </a:r>
            <a:r>
              <a:rPr sz="3600" spc="-5" dirty="0"/>
              <a:t>Disinfectant </a:t>
            </a:r>
            <a:r>
              <a:rPr sz="3600" dirty="0"/>
              <a:t>Types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14604" y="2212914"/>
            <a:ext cx="5640070" cy="341566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950"/>
              </a:spcBef>
            </a:pPr>
            <a:r>
              <a:rPr sz="2800" b="1" spc="-10" dirty="0">
                <a:solidFill>
                  <a:srgbClr val="ACD333"/>
                </a:solidFill>
                <a:latin typeface="Gothic Uralic"/>
                <a:cs typeface="Gothic Uralic"/>
              </a:rPr>
              <a:t>Salt</a:t>
            </a:r>
            <a:endParaRPr sz="2800">
              <a:latin typeface="Gothic Uralic"/>
              <a:cs typeface="Gothic Uralic"/>
            </a:endParaRPr>
          </a:p>
          <a:p>
            <a:pPr marL="299085" marR="184785" indent="-287020" algn="just">
              <a:lnSpc>
                <a:spcPct val="100000"/>
              </a:lnSpc>
              <a:spcBef>
                <a:spcPts val="1195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720" algn="l"/>
              </a:tabLst>
            </a:pP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salt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solution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passes through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an electrolytic 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cell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which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produces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chlorine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from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chloride  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ion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in</a:t>
            </a:r>
            <a:r>
              <a:rPr sz="1800" spc="-5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salt</a:t>
            </a:r>
            <a:endParaRPr sz="1800">
              <a:latin typeface="URW Gothic"/>
              <a:cs typeface="URW Gothic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Appropriate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levels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maintain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proper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chlorine  level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about 2,500 to 4,000</a:t>
            </a:r>
            <a:r>
              <a:rPr sz="1800" spc="5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ppm.</a:t>
            </a:r>
            <a:endParaRPr sz="1800">
              <a:latin typeface="URW Gothic"/>
              <a:cs typeface="URW Gothic"/>
            </a:endParaRPr>
          </a:p>
          <a:p>
            <a:pPr marL="299085" indent="-287020" algn="just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This amount of salt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undetectable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to</a:t>
            </a:r>
            <a:r>
              <a:rPr sz="1800" spc="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bathers</a:t>
            </a:r>
            <a:endParaRPr sz="1800">
              <a:latin typeface="URW Gothic"/>
              <a:cs typeface="URW Gothic"/>
            </a:endParaRPr>
          </a:p>
          <a:p>
            <a:pPr marL="299085" marR="286385" indent="-287020" algn="just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720" algn="l"/>
              </a:tabLst>
            </a:pP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cells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also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need to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 routinely cleaned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to  ensure they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are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working</a:t>
            </a:r>
            <a:r>
              <a:rPr sz="1800" spc="9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properly</a:t>
            </a:r>
            <a:endParaRPr sz="1800">
              <a:latin typeface="URW Gothic"/>
              <a:cs typeface="URW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950"/>
              </a:spcBef>
            </a:pPr>
            <a:r>
              <a:rPr spc="-5" dirty="0"/>
              <a:t>Other types of</a:t>
            </a:r>
            <a:r>
              <a:rPr spc="-20" dirty="0"/>
              <a:t> </a:t>
            </a:r>
            <a:r>
              <a:rPr spc="-5" dirty="0"/>
              <a:t>Disinfectant</a:t>
            </a: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Sodium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Hypochlorite (Liquid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chlorine)</a:t>
            </a:r>
            <a:endParaRPr sz="1800">
              <a:latin typeface="URW Gothic"/>
              <a:cs typeface="URW Gothic"/>
            </a:endParaRPr>
          </a:p>
          <a:p>
            <a:pPr marL="299085" indent="-28702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Bromine</a:t>
            </a:r>
            <a:endParaRPr sz="1800">
              <a:latin typeface="URW Gothic"/>
              <a:cs typeface="URW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TriChlor/DiChlor</a:t>
            </a:r>
            <a:endParaRPr sz="1800">
              <a:latin typeface="URW Gothic"/>
              <a:cs typeface="URW Gothic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Ultraviolet</a:t>
            </a:r>
            <a:r>
              <a:rPr sz="1800" b="0" spc="-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Light</a:t>
            </a:r>
            <a:endParaRPr sz="1800">
              <a:latin typeface="URW Gothic"/>
              <a:cs typeface="URW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Ozone</a:t>
            </a:r>
            <a:endParaRPr sz="1800">
              <a:latin typeface="URW Gothic"/>
              <a:cs typeface="URW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Ionization </a:t>
            </a:r>
            <a:r>
              <a:rPr sz="1800" b="0" spc="-245" dirty="0">
                <a:solidFill>
                  <a:srgbClr val="404040"/>
                </a:solidFill>
                <a:latin typeface="Verdana"/>
                <a:cs typeface="Verdana"/>
              </a:rPr>
              <a:t>–</a:t>
            </a:r>
            <a:r>
              <a:rPr sz="1800" b="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Copper/Silver</a:t>
            </a:r>
            <a:endParaRPr sz="1800">
              <a:latin typeface="URW Gothic"/>
              <a:cs typeface="URW Gothic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Calcium</a:t>
            </a:r>
            <a:r>
              <a:rPr sz="1800" b="0" spc="-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Hypychlorite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7641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Water </a:t>
            </a:r>
            <a:r>
              <a:rPr sz="3600" spc="-5" dirty="0"/>
              <a:t>Quality </a:t>
            </a:r>
            <a:r>
              <a:rPr sz="3600" dirty="0"/>
              <a:t>&amp; </a:t>
            </a:r>
            <a:r>
              <a:rPr sz="3600" spc="-5" dirty="0"/>
              <a:t>Disinfectant </a:t>
            </a:r>
            <a:r>
              <a:rPr sz="3600" dirty="0"/>
              <a:t>Types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77941" y="2623819"/>
            <a:ext cx="1468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Ch</a:t>
            </a:r>
            <a:r>
              <a:rPr sz="2800" b="1" dirty="0">
                <a:solidFill>
                  <a:srgbClr val="ACD333"/>
                </a:solidFill>
                <a:latin typeface="Gothic Uralic"/>
                <a:cs typeface="Gothic Uralic"/>
              </a:rPr>
              <a:t>l</a:t>
            </a:r>
            <a:r>
              <a:rPr sz="2800" b="1" spc="-10" dirty="0">
                <a:solidFill>
                  <a:srgbClr val="ACD333"/>
                </a:solidFill>
                <a:latin typeface="Gothic Uralic"/>
                <a:cs typeface="Gothic Uralic"/>
              </a:rPr>
              <a:t>orine</a:t>
            </a:r>
            <a:endParaRPr sz="28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985" y="3209130"/>
            <a:ext cx="9866630" cy="258127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00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Free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Chlorine = available</a:t>
            </a:r>
            <a:r>
              <a:rPr sz="1800" spc="-6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disinfectant</a:t>
            </a:r>
            <a:endParaRPr sz="1800">
              <a:latin typeface="URW Gothic"/>
              <a:cs typeface="URW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Combined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Chlorine </a:t>
            </a:r>
            <a:r>
              <a:rPr sz="1800" spc="-15" dirty="0">
                <a:solidFill>
                  <a:srgbClr val="404040"/>
                </a:solidFill>
                <a:latin typeface="URW Gothic"/>
                <a:cs typeface="URW Gothic"/>
              </a:rPr>
              <a:t>(aka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Chloramines)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result of free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chlorine combining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with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organic  compounds containing nitrogen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(N) </a:t>
            </a:r>
            <a:r>
              <a:rPr sz="1800" spc="-245" dirty="0">
                <a:solidFill>
                  <a:srgbClr val="404040"/>
                </a:solidFill>
                <a:latin typeface="Verdana"/>
                <a:cs typeface="Verdana"/>
              </a:rPr>
              <a:t>–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such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as</a:t>
            </a:r>
            <a:r>
              <a:rPr sz="1800" spc="2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urine</a:t>
            </a:r>
            <a:endParaRPr sz="1800">
              <a:latin typeface="URW Gothic"/>
              <a:cs typeface="URW Gothic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404040"/>
                </a:solidFill>
                <a:latin typeface="Gothic Uralic"/>
                <a:cs typeface="Gothic Uralic"/>
              </a:rPr>
              <a:t>Total chlorine </a:t>
            </a:r>
            <a:r>
              <a:rPr sz="1800" b="1" dirty="0">
                <a:solidFill>
                  <a:srgbClr val="404040"/>
                </a:solidFill>
                <a:latin typeface="Gothic Uralic"/>
                <a:cs typeface="Gothic Uralic"/>
              </a:rPr>
              <a:t>– free </a:t>
            </a:r>
            <a:r>
              <a:rPr sz="1800" b="1" spc="-5" dirty="0">
                <a:solidFill>
                  <a:srgbClr val="404040"/>
                </a:solidFill>
                <a:latin typeface="Gothic Uralic"/>
                <a:cs typeface="Gothic Uralic"/>
              </a:rPr>
              <a:t>chlorine </a:t>
            </a:r>
            <a:r>
              <a:rPr sz="1800" b="1" dirty="0">
                <a:solidFill>
                  <a:srgbClr val="404040"/>
                </a:solidFill>
                <a:latin typeface="Gothic Uralic"/>
                <a:cs typeface="Gothic Uralic"/>
              </a:rPr>
              <a:t>= </a:t>
            </a:r>
            <a:r>
              <a:rPr sz="1800" b="1" spc="-5" dirty="0">
                <a:solidFill>
                  <a:srgbClr val="404040"/>
                </a:solidFill>
                <a:latin typeface="Gothic Uralic"/>
                <a:cs typeface="Gothic Uralic"/>
              </a:rPr>
              <a:t>combined</a:t>
            </a:r>
            <a:r>
              <a:rPr sz="1800" b="1" spc="-8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Gothic Uralic"/>
                <a:cs typeface="Gothic Uralic"/>
              </a:rPr>
              <a:t>chlorine</a:t>
            </a:r>
            <a:endParaRPr sz="1800">
              <a:latin typeface="Gothic Uralic"/>
              <a:cs typeface="Gothic Ural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Free chlorine: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&gt;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1ppm for pools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&gt;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2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ppm for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spas</a:t>
            </a:r>
            <a:endParaRPr sz="1800">
              <a:latin typeface="URW Gothic"/>
              <a:cs typeface="URW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Combined chlorine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ideally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b="1" i="1" u="heavy" spc="-2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ZERO</a:t>
            </a:r>
            <a:r>
              <a:rPr sz="1800" spc="-240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Too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much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create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“chlorine”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smell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indoor</a:t>
            </a:r>
            <a:r>
              <a:rPr sz="1800" spc="-5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facilities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7305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Common </a:t>
            </a:r>
            <a:r>
              <a:rPr sz="3600" dirty="0"/>
              <a:t>Water </a:t>
            </a:r>
            <a:r>
              <a:rPr sz="3600" spc="-5" dirty="0"/>
              <a:t>Balance</a:t>
            </a:r>
            <a:r>
              <a:rPr sz="3600" spc="-20" dirty="0"/>
              <a:t> </a:t>
            </a:r>
            <a:r>
              <a:rPr sz="3600" spc="-5" dirty="0"/>
              <a:t>Factors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589276" y="2586227"/>
            <a:ext cx="7072883" cy="397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6463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Other </a:t>
            </a:r>
            <a:r>
              <a:rPr sz="3600" dirty="0"/>
              <a:t>Water </a:t>
            </a:r>
            <a:r>
              <a:rPr sz="3600" spc="-5" dirty="0"/>
              <a:t>Balance</a:t>
            </a:r>
            <a:r>
              <a:rPr sz="3600" spc="-75" dirty="0"/>
              <a:t> </a:t>
            </a:r>
            <a:r>
              <a:rPr sz="3600" dirty="0"/>
              <a:t>Factors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19577" y="2394915"/>
            <a:ext cx="502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pH</a:t>
            </a:r>
            <a:endParaRPr sz="28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9698" y="2394915"/>
            <a:ext cx="5721350" cy="3316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07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Temperature</a:t>
            </a:r>
            <a:endParaRPr sz="2800">
              <a:latin typeface="Gothic Uralic"/>
              <a:cs typeface="Gothic Uralic"/>
            </a:endParaRPr>
          </a:p>
          <a:p>
            <a:pPr marL="12700">
              <a:lnSpc>
                <a:spcPts val="2055"/>
              </a:lnSpc>
              <a:spcBef>
                <a:spcPts val="1835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Temperature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physical factor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that</a:t>
            </a:r>
            <a:r>
              <a:rPr sz="1800" spc="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contributes</a:t>
            </a:r>
            <a:endParaRPr sz="1800">
              <a:latin typeface="URW Gothic"/>
              <a:cs typeface="URW Gothic"/>
            </a:endParaRPr>
          </a:p>
          <a:p>
            <a:pPr marL="355600">
              <a:lnSpc>
                <a:spcPts val="2055"/>
              </a:lnSpc>
            </a:pP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1800" spc="-15" dirty="0">
                <a:solidFill>
                  <a:srgbClr val="404040"/>
                </a:solidFill>
                <a:latin typeface="URW Gothic"/>
                <a:cs typeface="URW Gothic"/>
              </a:rPr>
              <a:t>water</a:t>
            </a:r>
            <a:r>
              <a:rPr sz="1800" spc="6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quality</a:t>
            </a:r>
            <a:endParaRPr sz="1800">
              <a:latin typeface="URW Gothic"/>
              <a:cs typeface="URW Gothic"/>
            </a:endParaRPr>
          </a:p>
          <a:p>
            <a:pPr marL="355600" marR="264795" indent="-342900">
              <a:lnSpc>
                <a:spcPts val="1939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pools,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15" dirty="0">
                <a:solidFill>
                  <a:srgbClr val="404040"/>
                </a:solidFill>
                <a:latin typeface="URW Gothic"/>
                <a:cs typeface="URW Gothic"/>
              </a:rPr>
              <a:t>water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temperature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should not be  higher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than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90°</a:t>
            </a:r>
            <a:r>
              <a:rPr sz="1800" spc="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ts val="2055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spas,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temperature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should not be</a:t>
            </a:r>
            <a:r>
              <a:rPr sz="1800" spc="7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above</a:t>
            </a:r>
            <a:endParaRPr sz="1800">
              <a:latin typeface="URW Gothic"/>
              <a:cs typeface="URW Gothic"/>
            </a:endParaRPr>
          </a:p>
          <a:p>
            <a:pPr marL="355600">
              <a:lnSpc>
                <a:spcPts val="2055"/>
              </a:lnSpc>
            </a:pP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104°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</a:t>
            </a:r>
            <a:endParaRPr sz="1800">
              <a:latin typeface="URW Gothic"/>
              <a:cs typeface="URW Gothic"/>
            </a:endParaRPr>
          </a:p>
          <a:p>
            <a:pPr marL="355600" marR="650875" indent="-342900">
              <a:lnSpc>
                <a:spcPts val="1939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At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high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temperatures,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disinfectant can 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quickly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evaporate,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spa,</a:t>
            </a:r>
            <a:endParaRPr sz="1800">
              <a:latin typeface="URW Gothic"/>
              <a:cs typeface="URW Gothic"/>
            </a:endParaRPr>
          </a:p>
          <a:p>
            <a:pPr marL="355600">
              <a:lnSpc>
                <a:spcPts val="1920"/>
              </a:lnSpc>
            </a:pP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scalding can</a:t>
            </a:r>
            <a:r>
              <a:rPr sz="1800" spc="-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occur</a:t>
            </a:r>
            <a:endParaRPr sz="1800">
              <a:latin typeface="URW Gothic"/>
              <a:cs typeface="URW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6572" y="3043427"/>
            <a:ext cx="4404360" cy="2823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7" y="2667000"/>
              <a:ext cx="4191000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" y="2895600"/>
              <a:ext cx="2362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99476" y="0"/>
              <a:ext cx="1600200" cy="15971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09076" y="5873496"/>
              <a:ext cx="990600" cy="9845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12192000" cy="6399530"/>
            </a:xfrm>
            <a:custGeom>
              <a:avLst/>
              <a:gdLst/>
              <a:ahLst/>
              <a:cxnLst/>
              <a:rect l="l" t="t" r="r" b="b"/>
              <a:pathLst>
                <a:path w="12192000" h="63995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60248" y="6380480"/>
                  </a:lnTo>
                  <a:lnTo>
                    <a:pt x="460248" y="6399530"/>
                  </a:lnTo>
                  <a:lnTo>
                    <a:pt x="11737848" y="6399530"/>
                  </a:lnTo>
                  <a:lnTo>
                    <a:pt x="11737848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87356" y="5327903"/>
            <a:ext cx="1386840" cy="1368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4359" y="2569464"/>
            <a:ext cx="0" cy="3492500"/>
          </a:xfrm>
          <a:custGeom>
            <a:avLst/>
            <a:gdLst/>
            <a:ahLst/>
            <a:cxnLst/>
            <a:rect l="l" t="t" r="r" b="b"/>
            <a:pathLst>
              <a:path h="3492500">
                <a:moveTo>
                  <a:pt x="0" y="0"/>
                </a:moveTo>
                <a:lnTo>
                  <a:pt x="0" y="3492500"/>
                </a:lnTo>
              </a:path>
            </a:pathLst>
          </a:custGeom>
          <a:ln w="12700">
            <a:solidFill>
              <a:srgbClr val="ACD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0" y="2569464"/>
            <a:ext cx="0" cy="3492500"/>
          </a:xfrm>
          <a:custGeom>
            <a:avLst/>
            <a:gdLst/>
            <a:ahLst/>
            <a:cxnLst/>
            <a:rect l="l" t="t" r="r" b="b"/>
            <a:pathLst>
              <a:path h="3492500">
                <a:moveTo>
                  <a:pt x="0" y="0"/>
                </a:moveTo>
                <a:lnTo>
                  <a:pt x="0" y="3492500"/>
                </a:lnTo>
              </a:path>
            </a:pathLst>
          </a:custGeom>
          <a:ln w="12700">
            <a:solidFill>
              <a:srgbClr val="ACD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5866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Operational</a:t>
            </a:r>
            <a:r>
              <a:rPr sz="3600" spc="-25" dirty="0"/>
              <a:t> </a:t>
            </a:r>
            <a:r>
              <a:rPr sz="3600" spc="-5" dirty="0"/>
              <a:t>Requirements</a:t>
            </a:r>
            <a:endParaRPr sz="3600"/>
          </a:p>
        </p:txBody>
      </p:sp>
      <p:sp>
        <p:nvSpPr>
          <p:cNvPr id="18" name="object 18"/>
          <p:cNvSpPr txBox="1"/>
          <p:nvPr/>
        </p:nvSpPr>
        <p:spPr>
          <a:xfrm>
            <a:off x="1233932" y="2276348"/>
            <a:ext cx="2952750" cy="337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785" marR="288290" indent="45847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Draining  </a:t>
            </a:r>
            <a:r>
              <a:rPr sz="2800" b="1" spc="-10" dirty="0">
                <a:solidFill>
                  <a:srgbClr val="ACD333"/>
                </a:solidFill>
                <a:latin typeface="Gothic Uralic"/>
                <a:cs typeface="Gothic Uralic"/>
              </a:rPr>
              <a:t>Requiremen</a:t>
            </a:r>
            <a:r>
              <a:rPr sz="2800" b="1" dirty="0">
                <a:solidFill>
                  <a:srgbClr val="ACD333"/>
                </a:solidFill>
                <a:latin typeface="Gothic Uralic"/>
                <a:cs typeface="Gothic Uralic"/>
              </a:rPr>
              <a:t>t</a:t>
            </a: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s</a:t>
            </a:r>
            <a:endParaRPr sz="2800">
              <a:latin typeface="Gothic Uralic"/>
              <a:cs typeface="Gothic Uralic"/>
            </a:endParaRPr>
          </a:p>
          <a:p>
            <a:pPr marL="299085" marR="5080" indent="-287020">
              <a:lnSpc>
                <a:spcPct val="100000"/>
              </a:lnSpc>
              <a:spcBef>
                <a:spcPts val="830"/>
              </a:spcBef>
              <a:buClr>
                <a:srgbClr val="ACD333"/>
              </a:buClr>
              <a:buSzPct val="78571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Spas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must be completely  drained at least once every</a:t>
            </a:r>
            <a:r>
              <a:rPr sz="1400" spc="-1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30  days</a:t>
            </a:r>
            <a:endParaRPr sz="1400">
              <a:latin typeface="URW Gothic"/>
              <a:cs typeface="URW Gothic"/>
            </a:endParaRPr>
          </a:p>
          <a:p>
            <a:pPr marL="299085" marR="8255" indent="-28702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8571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Draining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also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necessary 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when water chemistry 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concentrations are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off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and no  other chemical treatments are  successful</a:t>
            </a:r>
            <a:endParaRPr sz="1400">
              <a:latin typeface="URW Gothic"/>
              <a:cs typeface="URW Gothic"/>
            </a:endParaRPr>
          </a:p>
          <a:p>
            <a:pPr marL="299085" marR="103505" indent="-28702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78571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Cyanuric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acid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levels can</a:t>
            </a:r>
            <a:r>
              <a:rPr sz="1400" spc="-1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only  be reduced by</a:t>
            </a:r>
            <a:r>
              <a:rPr sz="1400" spc="-5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draining</a:t>
            </a:r>
            <a:endParaRPr sz="1400">
              <a:latin typeface="URW Gothic"/>
              <a:cs typeface="URW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1939" y="2262073"/>
            <a:ext cx="2940050" cy="426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6395" marR="312420" indent="74358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Flow  req</a:t>
            </a:r>
            <a:r>
              <a:rPr sz="2800" b="1" dirty="0">
                <a:solidFill>
                  <a:srgbClr val="ACD333"/>
                </a:solidFill>
                <a:latin typeface="Gothic Uralic"/>
                <a:cs typeface="Gothic Uralic"/>
              </a:rPr>
              <a:t>u</a:t>
            </a: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irements</a:t>
            </a:r>
            <a:endParaRPr sz="2800">
              <a:latin typeface="Gothic Uralic"/>
              <a:cs typeface="Gothic Uralic"/>
            </a:endParaRPr>
          </a:p>
          <a:p>
            <a:pPr marL="299085" marR="417195" indent="-287020">
              <a:lnSpc>
                <a:spcPct val="100000"/>
              </a:lnSpc>
              <a:spcBef>
                <a:spcPts val="850"/>
              </a:spcBef>
              <a:buClr>
                <a:srgbClr val="ACD333"/>
              </a:buClr>
              <a:buSzPct val="78571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The flow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rate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the rate</a:t>
            </a:r>
            <a:r>
              <a:rPr sz="1400" spc="-7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of  water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flow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through the  circulation</a:t>
            </a:r>
            <a:r>
              <a:rPr sz="1400" spc="-5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system</a:t>
            </a:r>
            <a:endParaRPr sz="1400">
              <a:latin typeface="URW Gothic"/>
              <a:cs typeface="URW Gothic"/>
            </a:endParaRPr>
          </a:p>
          <a:p>
            <a:pPr marL="299085" marR="441325" indent="-28702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8571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Flow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rate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measured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in 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gallons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per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minute</a:t>
            </a:r>
            <a:r>
              <a:rPr sz="1400" spc="-1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(GPM)</a:t>
            </a:r>
            <a:endParaRPr sz="1400">
              <a:latin typeface="URW Gothic"/>
              <a:cs typeface="URW Gothic"/>
            </a:endParaRPr>
          </a:p>
          <a:p>
            <a:pPr marL="299085" marR="238760" indent="-287020">
              <a:lnSpc>
                <a:spcPct val="100000"/>
              </a:lnSpc>
              <a:spcBef>
                <a:spcPts val="1010"/>
              </a:spcBef>
              <a:buClr>
                <a:srgbClr val="ACD333"/>
              </a:buClr>
              <a:buSzPct val="78571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Must have a working flow  meter at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times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to ensure  proper circulation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of 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disinfectants/turn-over</a:t>
            </a:r>
            <a:r>
              <a:rPr sz="1400" spc="-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rates</a:t>
            </a:r>
            <a:endParaRPr sz="1400">
              <a:latin typeface="URW Gothic"/>
              <a:cs typeface="URW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8571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If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float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stuck, try</a:t>
            </a:r>
            <a:r>
              <a:rPr sz="1400" spc="-1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cleaning</a:t>
            </a:r>
            <a:endParaRPr sz="1400">
              <a:latin typeface="URW Gothic"/>
              <a:cs typeface="URW Gothic"/>
            </a:endParaRPr>
          </a:p>
          <a:p>
            <a:pPr marL="299085">
              <a:lnSpc>
                <a:spcPct val="100000"/>
              </a:lnSpc>
            </a:pP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flow</a:t>
            </a:r>
            <a:r>
              <a:rPr sz="1400" spc="-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meter</a:t>
            </a:r>
            <a:endParaRPr sz="1400">
              <a:latin typeface="URW Gothic"/>
              <a:cs typeface="URW Gothic"/>
            </a:endParaRPr>
          </a:p>
          <a:p>
            <a:pPr marL="299085" marR="183515" indent="-287020">
              <a:lnSpc>
                <a:spcPct val="100000"/>
              </a:lnSpc>
              <a:spcBef>
                <a:spcPts val="1000"/>
              </a:spcBef>
              <a:buClr>
                <a:srgbClr val="ACD333"/>
              </a:buClr>
              <a:buSzPct val="78571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If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minimum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flow rate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not  being achieved,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clean</a:t>
            </a:r>
            <a:r>
              <a:rPr sz="1400" spc="-18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filters</a:t>
            </a:r>
            <a:endParaRPr sz="1400">
              <a:latin typeface="URW Gothic"/>
              <a:cs typeface="URW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66329" y="2276348"/>
            <a:ext cx="2942590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9820" marR="122555" indent="-90995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Mixing/Holding  Tank</a:t>
            </a:r>
            <a:endParaRPr sz="2800">
              <a:latin typeface="Gothic Uralic"/>
              <a:cs typeface="Gothic Uralic"/>
            </a:endParaRPr>
          </a:p>
          <a:p>
            <a:pPr marL="299085" marR="5080" indent="-287020">
              <a:lnSpc>
                <a:spcPct val="100000"/>
              </a:lnSpc>
              <a:spcBef>
                <a:spcPts val="740"/>
              </a:spcBef>
              <a:buClr>
                <a:srgbClr val="ACD333"/>
              </a:buClr>
              <a:buSzPct val="78571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These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are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often found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at</a:t>
            </a:r>
            <a:r>
              <a:rPr sz="1400" spc="-10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spray  grounds</a:t>
            </a:r>
            <a:endParaRPr sz="1400">
              <a:latin typeface="URW Gothic"/>
              <a:cs typeface="URW Gothic"/>
            </a:endParaRPr>
          </a:p>
          <a:p>
            <a:pPr marL="299085" marR="240029" indent="-287020">
              <a:lnSpc>
                <a:spcPct val="100000"/>
              </a:lnSpc>
              <a:spcBef>
                <a:spcPts val="994"/>
              </a:spcBef>
              <a:buClr>
                <a:srgbClr val="ACD333"/>
              </a:buClr>
              <a:buSzPct val="78571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They must be cleaned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and 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drained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at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least once</a:t>
            </a:r>
            <a:r>
              <a:rPr sz="1400" spc="-10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every  120</a:t>
            </a:r>
            <a:r>
              <a:rPr sz="1400" spc="-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days</a:t>
            </a:r>
            <a:endParaRPr sz="14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2914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SVRS</a:t>
            </a:r>
            <a:r>
              <a:rPr sz="3600" spc="-80" dirty="0"/>
              <a:t> </a:t>
            </a:r>
            <a:r>
              <a:rPr sz="3600" spc="-5" dirty="0"/>
              <a:t>Systems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7321" y="2775966"/>
            <a:ext cx="10972800" cy="242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ACD333"/>
                </a:solidFill>
                <a:latin typeface="Gothic Uralic"/>
                <a:cs typeface="Gothic Uralic"/>
              </a:rPr>
              <a:t>Safety </a:t>
            </a: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Vacuum </a:t>
            </a:r>
            <a:r>
              <a:rPr sz="2800" b="1" spc="-10" dirty="0">
                <a:solidFill>
                  <a:srgbClr val="ACD333"/>
                </a:solidFill>
                <a:latin typeface="Gothic Uralic"/>
                <a:cs typeface="Gothic Uralic"/>
              </a:rPr>
              <a:t>Release System</a:t>
            </a:r>
            <a:r>
              <a:rPr sz="2800" b="1" spc="50" dirty="0">
                <a:solidFill>
                  <a:srgbClr val="ACD333"/>
                </a:solidFill>
                <a:latin typeface="Gothic Uralic"/>
                <a:cs typeface="Gothic Uralic"/>
              </a:rPr>
              <a:t> </a:t>
            </a: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(SVRS)</a:t>
            </a:r>
            <a:endParaRPr sz="28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740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Safety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Vacuum Release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Systems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are required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spas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with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one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main drain on</a:t>
            </a:r>
            <a:r>
              <a:rPr sz="1800" spc="1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direct</a:t>
            </a:r>
            <a:endParaRPr sz="1800">
              <a:latin typeface="URW Gothic"/>
              <a:cs typeface="URW Gothic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suction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This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device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senses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blockage on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drain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reduces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eliminates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suction at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1800" spc="14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drain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Should be mounted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ahead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hair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lint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strainer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equipment room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integrated</a:t>
            </a:r>
            <a:r>
              <a:rPr sz="1800" spc="2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with</a:t>
            </a:r>
            <a:endParaRPr sz="1800">
              <a:latin typeface="URW Gothic"/>
              <a:cs typeface="URW Gothic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pump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1009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VGB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26337" y="4624451"/>
            <a:ext cx="7609840" cy="20320"/>
          </a:xfrm>
          <a:custGeom>
            <a:avLst/>
            <a:gdLst/>
            <a:ahLst/>
            <a:cxnLst/>
            <a:rect l="l" t="t" r="r" b="b"/>
            <a:pathLst>
              <a:path w="7609840" h="20320">
                <a:moveTo>
                  <a:pt x="7609281" y="0"/>
                </a:moveTo>
                <a:lnTo>
                  <a:pt x="0" y="0"/>
                </a:lnTo>
                <a:lnTo>
                  <a:pt x="0" y="19812"/>
                </a:lnTo>
                <a:lnTo>
                  <a:pt x="7609281" y="19812"/>
                </a:lnTo>
                <a:lnTo>
                  <a:pt x="760928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1718" y="2563748"/>
            <a:ext cx="10941050" cy="317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ACD333"/>
                </a:solidFill>
                <a:latin typeface="Gothic Uralic"/>
                <a:cs typeface="Gothic Uralic"/>
              </a:rPr>
              <a:t>VGB </a:t>
            </a: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Main</a:t>
            </a:r>
            <a:r>
              <a:rPr sz="2800" b="1" spc="15" dirty="0">
                <a:solidFill>
                  <a:srgbClr val="ACD333"/>
                </a:solidFill>
                <a:latin typeface="Gothic Uralic"/>
                <a:cs typeface="Gothic Uralic"/>
              </a:rPr>
              <a:t> </a:t>
            </a:r>
            <a:r>
              <a:rPr sz="2800" b="1" spc="-10" dirty="0">
                <a:solidFill>
                  <a:srgbClr val="ACD333"/>
                </a:solidFill>
                <a:latin typeface="Gothic Uralic"/>
                <a:cs typeface="Gothic Uralic"/>
              </a:rPr>
              <a:t>Drain</a:t>
            </a:r>
            <a:endParaRPr sz="28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32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Main</a:t>
            </a:r>
            <a:r>
              <a:rPr sz="18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drains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important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your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pool’s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operation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Main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drains must be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deepest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area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or</a:t>
            </a:r>
            <a:r>
              <a:rPr sz="1800" spc="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spa</a:t>
            </a:r>
            <a:endParaRPr sz="1800">
              <a:latin typeface="URW Gothic"/>
              <a:cs typeface="URW Gothic"/>
            </a:endParaRPr>
          </a:p>
          <a:p>
            <a:pPr marL="355600" marR="495934" indent="-342900">
              <a:lnSpc>
                <a:spcPct val="100600"/>
              </a:lnSpc>
              <a:spcBef>
                <a:spcPts val="98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Drains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 covered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with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VGB-compliant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grates that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require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use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of tools for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removal  </a:t>
            </a:r>
            <a:r>
              <a:rPr sz="1800" spc="-55" dirty="0">
                <a:solidFill>
                  <a:srgbClr val="404040"/>
                </a:solidFill>
                <a:latin typeface="URW Gothic"/>
                <a:cs typeface="URW Gothic"/>
              </a:rPr>
              <a:t>(</a:t>
            </a:r>
            <a:r>
              <a:rPr sz="1800" b="1" i="1" spc="-55" dirty="0">
                <a:solidFill>
                  <a:srgbClr val="404040"/>
                </a:solidFill>
                <a:latin typeface="Verdana"/>
                <a:cs typeface="Verdana"/>
              </a:rPr>
              <a:t>be </a:t>
            </a:r>
            <a:r>
              <a:rPr sz="1800" b="1" i="1" spc="-140" dirty="0">
                <a:solidFill>
                  <a:srgbClr val="404040"/>
                </a:solidFill>
                <a:latin typeface="Verdana"/>
                <a:cs typeface="Verdana"/>
              </a:rPr>
              <a:t>certain </a:t>
            </a:r>
            <a:r>
              <a:rPr sz="1800" b="1" i="1" spc="-185" dirty="0">
                <a:solidFill>
                  <a:srgbClr val="404040"/>
                </a:solidFill>
                <a:latin typeface="Verdana"/>
                <a:cs typeface="Verdana"/>
              </a:rPr>
              <a:t>to </a:t>
            </a:r>
            <a:r>
              <a:rPr sz="1800" b="1" i="1" spc="-190" dirty="0">
                <a:solidFill>
                  <a:srgbClr val="404040"/>
                </a:solidFill>
                <a:latin typeface="Verdana"/>
                <a:cs typeface="Verdana"/>
              </a:rPr>
              <a:t>verify </a:t>
            </a:r>
            <a:r>
              <a:rPr sz="1800" b="1" i="1" spc="-170" dirty="0">
                <a:solidFill>
                  <a:srgbClr val="404040"/>
                </a:solidFill>
                <a:latin typeface="Verdana"/>
                <a:cs typeface="Verdana"/>
              </a:rPr>
              <a:t>manufacturer’s </a:t>
            </a:r>
            <a:r>
              <a:rPr sz="1800" b="1" i="1" spc="-165" dirty="0">
                <a:solidFill>
                  <a:srgbClr val="404040"/>
                </a:solidFill>
                <a:latin typeface="Verdana"/>
                <a:cs typeface="Verdana"/>
              </a:rPr>
              <a:t>expiration </a:t>
            </a:r>
            <a:r>
              <a:rPr sz="1800" b="1" i="1" spc="-125" dirty="0">
                <a:solidFill>
                  <a:srgbClr val="404040"/>
                </a:solidFill>
                <a:latin typeface="Verdana"/>
                <a:cs typeface="Verdana"/>
              </a:rPr>
              <a:t>dates/check </a:t>
            </a:r>
            <a:r>
              <a:rPr sz="1800" b="1" i="1" spc="-22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800" b="1" i="1" spc="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114" dirty="0">
                <a:solidFill>
                  <a:srgbClr val="404040"/>
                </a:solidFill>
                <a:latin typeface="Verdana"/>
                <a:cs typeface="Verdana"/>
              </a:rPr>
              <a:t>recalls</a:t>
            </a:r>
            <a:r>
              <a:rPr sz="1800" spc="-114" dirty="0">
                <a:solidFill>
                  <a:srgbClr val="404040"/>
                </a:solidFill>
                <a:latin typeface="URW Gothic"/>
                <a:cs typeface="URW Gothic"/>
              </a:rPr>
              <a:t>)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Pools or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spas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on direct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suction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no SVRS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must have 2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drains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 minimum of 3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feet apart</a:t>
            </a:r>
            <a:r>
              <a:rPr sz="1800" spc="-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unless</a:t>
            </a:r>
            <a:endParaRPr sz="1800">
              <a:latin typeface="URW Gothic"/>
              <a:cs typeface="URW Gothic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drain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considered un-blockable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(greater than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equal to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18 inches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x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23</a:t>
            </a:r>
            <a:r>
              <a:rPr sz="1800" spc="19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inches)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Main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drains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</a:t>
            </a:r>
            <a:r>
              <a:rPr sz="1800" spc="-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visible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077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" y="2667000"/>
              <a:ext cx="4192524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99476" y="0"/>
              <a:ext cx="1600200" cy="1597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09076" y="5873496"/>
              <a:ext cx="990600" cy="9845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784340"/>
            </a:xfrm>
            <a:custGeom>
              <a:avLst/>
              <a:gdLst/>
              <a:ahLst/>
              <a:cxnLst/>
              <a:rect l="l" t="t" r="r" b="b"/>
              <a:pathLst>
                <a:path w="12192000" h="6784340">
                  <a:moveTo>
                    <a:pt x="12192000" y="0"/>
                  </a:moveTo>
                  <a:lnTo>
                    <a:pt x="11709273" y="0"/>
                  </a:lnTo>
                  <a:lnTo>
                    <a:pt x="11709273" y="398780"/>
                  </a:lnTo>
                  <a:lnTo>
                    <a:pt x="11709273" y="6308090"/>
                  </a:lnTo>
                  <a:lnTo>
                    <a:pt x="476377" y="6308090"/>
                  </a:lnTo>
                  <a:lnTo>
                    <a:pt x="476377" y="398780"/>
                  </a:lnTo>
                  <a:lnTo>
                    <a:pt x="11709273" y="398780"/>
                  </a:lnTo>
                  <a:lnTo>
                    <a:pt x="11709273" y="0"/>
                  </a:lnTo>
                  <a:lnTo>
                    <a:pt x="0" y="0"/>
                  </a:lnTo>
                  <a:lnTo>
                    <a:pt x="0" y="398780"/>
                  </a:lnTo>
                  <a:lnTo>
                    <a:pt x="0" y="6308090"/>
                  </a:lnTo>
                  <a:lnTo>
                    <a:pt x="0" y="6784340"/>
                  </a:lnTo>
                  <a:lnTo>
                    <a:pt x="12192000" y="6784340"/>
                  </a:lnTo>
                  <a:lnTo>
                    <a:pt x="12192000" y="6308598"/>
                  </a:lnTo>
                  <a:lnTo>
                    <a:pt x="12192000" y="6308090"/>
                  </a:lnTo>
                  <a:lnTo>
                    <a:pt x="12192000" y="398780"/>
                  </a:lnTo>
                  <a:lnTo>
                    <a:pt x="12192000" y="3982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Introduction </a:t>
            </a:r>
            <a:r>
              <a:rPr spc="-5" dirty="0"/>
              <a:t>to Pools and</a:t>
            </a:r>
            <a:r>
              <a:rPr spc="-10" dirty="0"/>
              <a:t> </a:t>
            </a:r>
            <a:r>
              <a:rPr spc="-5" dirty="0"/>
              <a:t>Spas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926401" y="2427541"/>
            <a:ext cx="10288905" cy="3426460"/>
            <a:chOff x="926401" y="2427541"/>
            <a:chExt cx="10288905" cy="3426460"/>
          </a:xfrm>
        </p:grpSpPr>
        <p:sp>
          <p:nvSpPr>
            <p:cNvPr id="13" name="object 13"/>
            <p:cNvSpPr/>
            <p:nvPr/>
          </p:nvSpPr>
          <p:spPr>
            <a:xfrm>
              <a:off x="931163" y="2432304"/>
              <a:ext cx="10279380" cy="370840"/>
            </a:xfrm>
            <a:custGeom>
              <a:avLst/>
              <a:gdLst/>
              <a:ahLst/>
              <a:cxnLst/>
              <a:rect l="l" t="t" r="r" b="b"/>
              <a:pathLst>
                <a:path w="10279380" h="370839">
                  <a:moveTo>
                    <a:pt x="1027938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0279380" y="370332"/>
                  </a:lnTo>
                  <a:lnTo>
                    <a:pt x="1027938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1163" y="2432304"/>
              <a:ext cx="10279380" cy="370840"/>
            </a:xfrm>
            <a:custGeom>
              <a:avLst/>
              <a:gdLst/>
              <a:ahLst/>
              <a:cxnLst/>
              <a:rect l="l" t="t" r="r" b="b"/>
              <a:pathLst>
                <a:path w="10279380" h="370839">
                  <a:moveTo>
                    <a:pt x="0" y="370332"/>
                  </a:moveTo>
                  <a:lnTo>
                    <a:pt x="10279380" y="370332"/>
                  </a:lnTo>
                  <a:lnTo>
                    <a:pt x="10279380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525">
              <a:solidFill>
                <a:srgbClr val="CDE4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0280" y="3997452"/>
              <a:ext cx="7833359" cy="18562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93741" y="3113912"/>
            <a:ext cx="2390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URW Gothic"/>
                <a:cs typeface="URW Gothic"/>
              </a:rPr>
              <a:t>Presented </a:t>
            </a:r>
            <a:r>
              <a:rPr sz="2800" spc="-10" dirty="0">
                <a:solidFill>
                  <a:srgbClr val="FFFFFF"/>
                </a:solidFill>
                <a:latin typeface="URW Gothic"/>
                <a:cs typeface="URW Gothic"/>
              </a:rPr>
              <a:t>by:</a:t>
            </a:r>
            <a:endParaRPr sz="2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Virginia Graeme Baker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897577"/>
            <a:ext cx="2678430" cy="229870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Entrapment</a:t>
            </a:r>
            <a:r>
              <a:rPr sz="1800" spc="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hazards</a:t>
            </a:r>
            <a:endParaRPr sz="18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Hair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Limbs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Jewelry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Disembowelment</a:t>
            </a:r>
            <a:endParaRPr sz="1600">
              <a:latin typeface="URW Gothic"/>
              <a:cs typeface="URW Gothic"/>
            </a:endParaRPr>
          </a:p>
          <a:p>
            <a:pPr marL="1384300">
              <a:lnSpc>
                <a:spcPct val="100000"/>
              </a:lnSpc>
              <a:spcBef>
                <a:spcPts val="1000"/>
              </a:spcBef>
            </a:pP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/evisceration</a:t>
            </a:r>
            <a:endParaRPr sz="1600">
              <a:latin typeface="URW Gothic"/>
              <a:cs typeface="URW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2767" y="3005327"/>
            <a:ext cx="3948684" cy="257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BEBEB"/>
                </a:solidFill>
                <a:latin typeface="URW Gothic"/>
                <a:cs typeface="URW Gothic"/>
              </a:rPr>
              <a:t>Virginia Graeme Baker Requirements</a:t>
            </a:r>
            <a:endParaRPr sz="3600">
              <a:latin typeface="URW Gothic"/>
              <a:cs typeface="URW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3207511"/>
            <a:ext cx="4239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Entrapment on </a:t>
            </a:r>
            <a:r>
              <a:rPr sz="2400" spc="5" dirty="0">
                <a:solidFill>
                  <a:srgbClr val="404040"/>
                </a:solidFill>
                <a:latin typeface="URW Gothic"/>
                <a:cs typeface="URW Gothic"/>
              </a:rPr>
              <a:t>main</a:t>
            </a:r>
            <a:r>
              <a:rPr sz="2400" spc="-7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drain</a:t>
            </a:r>
            <a:endParaRPr sz="2400">
              <a:latin typeface="URW Gothic"/>
              <a:cs typeface="URW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3089148"/>
            <a:ext cx="3505200" cy="3020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Virginia Graeme Baker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42794"/>
            <a:ext cx="3522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Unblockable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drain</a:t>
            </a:r>
            <a:r>
              <a:rPr sz="2000" spc="-9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covers</a:t>
            </a:r>
            <a:endParaRPr sz="2000">
              <a:latin typeface="URW Gothic"/>
              <a:cs typeface="URW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8332" y="3177179"/>
            <a:ext cx="3378835" cy="262191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00" spc="21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Main</a:t>
            </a:r>
            <a:r>
              <a:rPr sz="1400" spc="-26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drains</a:t>
            </a:r>
            <a:endParaRPr sz="14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535"/>
              </a:spcBef>
            </a:pPr>
            <a:r>
              <a:rPr sz="1050" spc="1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300" spc="-85" dirty="0">
                <a:solidFill>
                  <a:srgbClr val="404040"/>
                </a:solidFill>
                <a:latin typeface="Verdana"/>
                <a:cs typeface="Verdana"/>
              </a:rPr>
              <a:t>:Single </a:t>
            </a:r>
            <a:r>
              <a:rPr sz="1300" spc="-60" dirty="0">
                <a:solidFill>
                  <a:srgbClr val="404040"/>
                </a:solidFill>
                <a:latin typeface="Verdana"/>
                <a:cs typeface="Verdana"/>
              </a:rPr>
              <a:t>drain:</a:t>
            </a:r>
            <a:r>
              <a:rPr sz="13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00" spc="-75" dirty="0">
                <a:solidFill>
                  <a:srgbClr val="404040"/>
                </a:solidFill>
                <a:latin typeface="Verdana"/>
                <a:cs typeface="Verdana"/>
              </a:rPr>
              <a:t>18”x23”</a:t>
            </a:r>
            <a:endParaRPr sz="1300">
              <a:latin typeface="Verdana"/>
              <a:cs typeface="Verdana"/>
            </a:endParaRPr>
          </a:p>
          <a:p>
            <a:pPr marL="469900">
              <a:lnSpc>
                <a:spcPts val="1325"/>
              </a:lnSpc>
              <a:spcBef>
                <a:spcPts val="540"/>
              </a:spcBef>
            </a:pPr>
            <a:r>
              <a:rPr sz="1050" spc="1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300" spc="-120" dirty="0">
                <a:solidFill>
                  <a:srgbClr val="404040"/>
                </a:solidFill>
                <a:latin typeface="Verdana"/>
                <a:cs typeface="Verdana"/>
              </a:rPr>
              <a:t>:Two </a:t>
            </a:r>
            <a:r>
              <a:rPr sz="1300" spc="-75" dirty="0">
                <a:solidFill>
                  <a:srgbClr val="404040"/>
                </a:solidFill>
                <a:latin typeface="Verdana"/>
                <a:cs typeface="Verdana"/>
              </a:rPr>
              <a:t>drains: </a:t>
            </a:r>
            <a:r>
              <a:rPr sz="1300" spc="-55" dirty="0">
                <a:solidFill>
                  <a:srgbClr val="404040"/>
                </a:solidFill>
                <a:latin typeface="Verdana"/>
                <a:cs typeface="Verdana"/>
              </a:rPr>
              <a:t>minimum </a:t>
            </a:r>
            <a:r>
              <a:rPr sz="1300" spc="-5" dirty="0">
                <a:solidFill>
                  <a:srgbClr val="404040"/>
                </a:solidFill>
                <a:latin typeface="Verdana"/>
                <a:cs typeface="Verdana"/>
              </a:rPr>
              <a:t>3’</a:t>
            </a:r>
            <a:r>
              <a:rPr sz="13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404040"/>
                </a:solidFill>
                <a:latin typeface="Verdana"/>
                <a:cs typeface="Verdana"/>
              </a:rPr>
              <a:t>between</a:t>
            </a:r>
            <a:endParaRPr sz="1300">
              <a:latin typeface="Verdana"/>
              <a:cs typeface="Verdana"/>
            </a:endParaRPr>
          </a:p>
          <a:p>
            <a:pPr marL="698500">
              <a:lnSpc>
                <a:spcPts val="1325"/>
              </a:lnSpc>
            </a:pPr>
            <a:r>
              <a:rPr sz="1300" spc="-5" dirty="0">
                <a:solidFill>
                  <a:srgbClr val="404040"/>
                </a:solidFill>
                <a:latin typeface="URW Gothic"/>
                <a:cs typeface="URW Gothic"/>
              </a:rPr>
              <a:t>drains</a:t>
            </a:r>
            <a:endParaRPr sz="1300">
              <a:latin typeface="URW Gothic"/>
              <a:cs typeface="URW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</a:pPr>
            <a:r>
              <a:rPr sz="1100" spc="21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Equalizer</a:t>
            </a:r>
            <a:r>
              <a:rPr sz="1400" spc="-27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lines</a:t>
            </a:r>
            <a:endParaRPr sz="14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535"/>
              </a:spcBef>
            </a:pPr>
            <a:r>
              <a:rPr sz="1050" spc="170" dirty="0">
                <a:solidFill>
                  <a:srgbClr val="ACD333"/>
                </a:solidFill>
                <a:latin typeface="Arial"/>
                <a:cs typeface="Arial"/>
              </a:rPr>
              <a:t></a:t>
            </a:r>
            <a:r>
              <a:rPr sz="1050" spc="580" dirty="0">
                <a:solidFill>
                  <a:srgbClr val="ACD33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URW Gothic"/>
                <a:cs typeface="URW Gothic"/>
              </a:rPr>
              <a:t>Covers?</a:t>
            </a:r>
            <a:endParaRPr sz="13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sz="1050" spc="170" dirty="0">
                <a:solidFill>
                  <a:srgbClr val="ACD333"/>
                </a:solidFill>
                <a:latin typeface="Arial"/>
                <a:cs typeface="Arial"/>
              </a:rPr>
              <a:t></a:t>
            </a:r>
            <a:r>
              <a:rPr sz="1050" spc="580" dirty="0">
                <a:solidFill>
                  <a:srgbClr val="ACD333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URW Gothic"/>
                <a:cs typeface="URW Gothic"/>
              </a:rPr>
              <a:t>Plugs?</a:t>
            </a:r>
            <a:endParaRPr sz="1300">
              <a:latin typeface="URW Gothic"/>
              <a:cs typeface="URW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</a:pPr>
            <a:r>
              <a:rPr sz="1100" spc="204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Other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submerged</a:t>
            </a:r>
            <a:r>
              <a:rPr sz="1400" spc="-2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outlets</a:t>
            </a:r>
            <a:endParaRPr sz="14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Virginia Graeme Baker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3209035"/>
            <a:ext cx="367919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VGB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Compliant Outlet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 Covers</a:t>
            </a:r>
            <a:endParaRPr sz="1800">
              <a:latin typeface="URW Gothic"/>
              <a:cs typeface="URW Gothic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(Equalizer</a:t>
            </a:r>
            <a:r>
              <a:rPr sz="1800" spc="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lines)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Plugs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in</a:t>
            </a:r>
            <a:r>
              <a:rPr sz="1800" spc="-4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sidewalls</a:t>
            </a:r>
            <a:endParaRPr sz="1800">
              <a:latin typeface="URW Gothic"/>
              <a:cs typeface="URW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6567" y="4503420"/>
            <a:ext cx="1277112" cy="1380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7076" y="4637532"/>
            <a:ext cx="1943100" cy="1208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78268" y="4671059"/>
            <a:ext cx="1143000" cy="1142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BEBEB"/>
                </a:solidFill>
                <a:latin typeface="URW Gothic"/>
                <a:cs typeface="URW Gothic"/>
              </a:rPr>
              <a:t>Virginia Graeme Baker Requirements</a:t>
            </a:r>
            <a:endParaRPr sz="3600">
              <a:latin typeface="URW Gothic"/>
              <a:cs typeface="URW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2506726"/>
            <a:ext cx="4290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ACD333"/>
                </a:solidFill>
                <a:latin typeface="URW Gothic"/>
                <a:cs typeface="URW Gothic"/>
              </a:rPr>
              <a:t>VGB Compliant Drain</a:t>
            </a:r>
            <a:r>
              <a:rPr sz="2400" spc="-80" dirty="0">
                <a:solidFill>
                  <a:srgbClr val="ACD333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ACD333"/>
                </a:solidFill>
                <a:latin typeface="URW Gothic"/>
                <a:cs typeface="URW Gothic"/>
              </a:rPr>
              <a:t>Covers</a:t>
            </a:r>
            <a:endParaRPr sz="2400">
              <a:latin typeface="URW Gothic"/>
              <a:cs typeface="URW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507" y="3444240"/>
            <a:ext cx="1842516" cy="1513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0976" y="3227832"/>
            <a:ext cx="3860800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Virginia Graeme Baker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3207512"/>
            <a:ext cx="35032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Look for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ASME</a:t>
            </a:r>
            <a:r>
              <a:rPr sz="2000" spc="-8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symbol</a:t>
            </a:r>
            <a:endParaRPr sz="2000">
              <a:latin typeface="URW Gothic"/>
              <a:cs typeface="URW Gothic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embossed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on</a:t>
            </a:r>
            <a:r>
              <a:rPr sz="2000" spc="-5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cover</a:t>
            </a:r>
            <a:endParaRPr sz="2000">
              <a:latin typeface="URW Gothic"/>
              <a:cs typeface="URW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4567" y="3991355"/>
            <a:ext cx="2247899" cy="202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Virginia Graeme Baker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195017"/>
            <a:ext cx="2811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rgbClr val="ACD333"/>
                </a:solidFill>
                <a:latin typeface="URW Gothic"/>
                <a:cs typeface="URW Gothic"/>
              </a:rPr>
              <a:t>Single </a:t>
            </a:r>
            <a:r>
              <a:rPr sz="2800" dirty="0">
                <a:solidFill>
                  <a:srgbClr val="ACD333"/>
                </a:solidFill>
                <a:latin typeface="URW Gothic"/>
                <a:cs typeface="URW Gothic"/>
              </a:rPr>
              <a:t>Main</a:t>
            </a:r>
            <a:r>
              <a:rPr sz="2800" spc="-200" dirty="0">
                <a:solidFill>
                  <a:srgbClr val="ACD333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ACD333"/>
                </a:solidFill>
                <a:latin typeface="URW Gothic"/>
                <a:cs typeface="URW Gothic"/>
              </a:rPr>
              <a:t>Drains</a:t>
            </a:r>
            <a:endParaRPr sz="2400">
              <a:latin typeface="URW Gothic"/>
              <a:cs typeface="URW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3065216"/>
            <a:ext cx="4641215" cy="105918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Single Main</a:t>
            </a:r>
            <a:r>
              <a:rPr sz="1800" spc="-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Drains</a:t>
            </a:r>
            <a:endParaRPr sz="1800">
              <a:latin typeface="URW Gothic"/>
              <a:cs typeface="URW Gothic"/>
            </a:endParaRPr>
          </a:p>
          <a:p>
            <a:pPr marL="927100">
              <a:lnSpc>
                <a:spcPct val="100000"/>
              </a:lnSpc>
              <a:spcBef>
                <a:spcPts val="1005"/>
              </a:spcBef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Compliant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covers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:Licensee</a:t>
            </a:r>
            <a:r>
              <a:rPr sz="1600" spc="5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must</a:t>
            </a:r>
            <a:endParaRPr sz="1600">
              <a:latin typeface="URW Gothic"/>
              <a:cs typeface="URW Gothic"/>
            </a:endParaRPr>
          </a:p>
          <a:p>
            <a:pPr marL="1155700">
              <a:lnSpc>
                <a:spcPct val="100000"/>
              </a:lnSpc>
            </a:pP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keep </a:t>
            </a:r>
            <a:r>
              <a:rPr sz="1600" spc="-15" dirty="0">
                <a:solidFill>
                  <a:srgbClr val="404040"/>
                </a:solidFill>
                <a:latin typeface="URW Gothic"/>
                <a:cs typeface="URW Gothic"/>
              </a:rPr>
              <a:t>written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documentation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on</a:t>
            </a:r>
            <a:r>
              <a:rPr sz="1600" spc="8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file</a:t>
            </a:r>
            <a:endParaRPr sz="1600">
              <a:latin typeface="URW Gothic"/>
              <a:cs typeface="URW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8332" y="4906721"/>
            <a:ext cx="352679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Secondary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means of </a:t>
            </a:r>
            <a:r>
              <a:rPr sz="1600" spc="-45" dirty="0">
                <a:solidFill>
                  <a:srgbClr val="404040"/>
                </a:solidFill>
                <a:latin typeface="URW Gothic"/>
                <a:cs typeface="URW Gothic"/>
              </a:rPr>
              <a:t>entrapment 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prevention: Monthly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tests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results 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taken and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recorded on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Weekly  report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forms by</a:t>
            </a:r>
            <a:r>
              <a:rPr sz="1600" spc="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licensee</a:t>
            </a:r>
            <a:endParaRPr sz="16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Virginia Graeme Baker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255977"/>
            <a:ext cx="2713355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CD333"/>
                </a:solidFill>
                <a:latin typeface="URW Gothic"/>
                <a:cs typeface="URW Gothic"/>
              </a:rPr>
              <a:t>Multiple</a:t>
            </a:r>
            <a:r>
              <a:rPr sz="2400" spc="-50" dirty="0">
                <a:solidFill>
                  <a:srgbClr val="ACD333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ACD333"/>
                </a:solidFill>
                <a:latin typeface="URW Gothic"/>
                <a:cs typeface="URW Gothic"/>
              </a:rPr>
              <a:t>Drains</a:t>
            </a:r>
            <a:endParaRPr sz="2400">
              <a:latin typeface="URW Gothic"/>
              <a:cs typeface="URW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Multiple Drain</a:t>
            </a:r>
            <a:r>
              <a:rPr sz="1800" spc="-1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Covers</a:t>
            </a:r>
            <a:endParaRPr sz="1800">
              <a:latin typeface="URW Gothic"/>
              <a:cs typeface="URW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8332" y="4012438"/>
            <a:ext cx="2214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4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VGB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Compliant</a:t>
            </a:r>
            <a:r>
              <a:rPr sz="1400" spc="20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spc="-40" dirty="0">
                <a:solidFill>
                  <a:srgbClr val="404040"/>
                </a:solidFill>
                <a:latin typeface="URW Gothic"/>
                <a:cs typeface="URW Gothic"/>
              </a:rPr>
              <a:t>covers</a:t>
            </a:r>
            <a:endParaRPr sz="1400">
              <a:latin typeface="URW Gothic"/>
              <a:cs typeface="URW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8332" y="5033898"/>
            <a:ext cx="3227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4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Minimum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Distance Between</a:t>
            </a:r>
            <a:r>
              <a:rPr sz="1400" spc="20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spc="-35" dirty="0">
                <a:solidFill>
                  <a:srgbClr val="404040"/>
                </a:solidFill>
                <a:latin typeface="URW Gothic"/>
                <a:cs typeface="URW Gothic"/>
              </a:rPr>
              <a:t>Drains</a:t>
            </a:r>
            <a:endParaRPr sz="14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Virginia Graeme Baker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3204159"/>
            <a:ext cx="461264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550" spc="445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3200" dirty="0">
                <a:solidFill>
                  <a:srgbClr val="404040"/>
                </a:solidFill>
                <a:latin typeface="URW Gothic"/>
                <a:cs typeface="URW Gothic"/>
              </a:rPr>
              <a:t>And, </a:t>
            </a:r>
            <a:r>
              <a:rPr sz="3200" spc="-5" dirty="0">
                <a:solidFill>
                  <a:srgbClr val="404040"/>
                </a:solidFill>
                <a:latin typeface="URW Gothic"/>
                <a:cs typeface="URW Gothic"/>
              </a:rPr>
              <a:t>yes, </a:t>
            </a:r>
            <a:r>
              <a:rPr sz="3200" dirty="0">
                <a:solidFill>
                  <a:srgbClr val="404040"/>
                </a:solidFill>
                <a:latin typeface="URW Gothic"/>
                <a:cs typeface="URW Gothic"/>
              </a:rPr>
              <a:t>you </a:t>
            </a:r>
            <a:r>
              <a:rPr sz="3200" spc="-10" dirty="0">
                <a:solidFill>
                  <a:srgbClr val="404040"/>
                </a:solidFill>
                <a:latin typeface="URW Gothic"/>
                <a:cs typeface="URW Gothic"/>
              </a:rPr>
              <a:t>may  </a:t>
            </a:r>
            <a:r>
              <a:rPr sz="3200" spc="-5" dirty="0">
                <a:solidFill>
                  <a:srgbClr val="404040"/>
                </a:solidFill>
                <a:latin typeface="URW Gothic"/>
                <a:cs typeface="URW Gothic"/>
              </a:rPr>
              <a:t>indeed </a:t>
            </a:r>
            <a:r>
              <a:rPr sz="3200" dirty="0">
                <a:solidFill>
                  <a:srgbClr val="404040"/>
                </a:solidFill>
                <a:latin typeface="URW Gothic"/>
                <a:cs typeface="URW Gothic"/>
              </a:rPr>
              <a:t>need to</a:t>
            </a:r>
            <a:r>
              <a:rPr sz="3200" spc="-1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URW Gothic"/>
                <a:cs typeface="URW Gothic"/>
              </a:rPr>
              <a:t>verify  </a:t>
            </a:r>
            <a:r>
              <a:rPr sz="320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3200" spc="-5" dirty="0">
                <a:solidFill>
                  <a:srgbClr val="404040"/>
                </a:solidFill>
                <a:latin typeface="URW Gothic"/>
                <a:cs typeface="URW Gothic"/>
              </a:rPr>
              <a:t>compliance </a:t>
            </a:r>
            <a:r>
              <a:rPr sz="3200" dirty="0">
                <a:solidFill>
                  <a:srgbClr val="404040"/>
                </a:solidFill>
                <a:latin typeface="URW Gothic"/>
                <a:cs typeface="URW Gothic"/>
              </a:rPr>
              <a:t>of  those </a:t>
            </a:r>
            <a:r>
              <a:rPr sz="3200" spc="-5" dirty="0">
                <a:solidFill>
                  <a:srgbClr val="404040"/>
                </a:solidFill>
                <a:latin typeface="URW Gothic"/>
                <a:cs typeface="URW Gothic"/>
              </a:rPr>
              <a:t>drain</a:t>
            </a:r>
            <a:r>
              <a:rPr sz="3200" spc="-4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3200" dirty="0">
                <a:solidFill>
                  <a:srgbClr val="404040"/>
                </a:solidFill>
                <a:latin typeface="URW Gothic"/>
                <a:cs typeface="URW Gothic"/>
              </a:rPr>
              <a:t>covers!</a:t>
            </a:r>
            <a:endParaRPr sz="3200">
              <a:latin typeface="URW Gothic"/>
              <a:cs typeface="URW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00316" y="3179064"/>
            <a:ext cx="2467355" cy="184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BEBEB"/>
                </a:solidFill>
                <a:latin typeface="URW Gothic"/>
                <a:cs typeface="URW Gothic"/>
              </a:rPr>
              <a:t>Virginia Graeme Baker Requirements</a:t>
            </a:r>
            <a:endParaRPr sz="3600">
              <a:latin typeface="URW Gothic"/>
              <a:cs typeface="URW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3205683"/>
            <a:ext cx="2400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800" spc="-5" dirty="0">
                <a:solidFill>
                  <a:srgbClr val="404040"/>
                </a:solidFill>
                <a:latin typeface="URW Gothic"/>
                <a:cs typeface="URW Gothic"/>
              </a:rPr>
              <a:t>Stingl</a:t>
            </a:r>
            <a:r>
              <a:rPr sz="2800" spc="-3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800" spc="-100" dirty="0">
                <a:solidFill>
                  <a:srgbClr val="404040"/>
                </a:solidFill>
                <a:latin typeface="URW Gothic"/>
                <a:cs typeface="URW Gothic"/>
              </a:rPr>
              <a:t>(SVRS</a:t>
            </a:r>
            <a:r>
              <a:rPr sz="1800" spc="-100" dirty="0">
                <a:solidFill>
                  <a:srgbClr val="404040"/>
                </a:solidFill>
                <a:latin typeface="URW Gothic"/>
                <a:cs typeface="URW Gothic"/>
              </a:rPr>
              <a:t>)</a:t>
            </a:r>
            <a:endParaRPr sz="1800">
              <a:latin typeface="URW Gothic"/>
              <a:cs typeface="URW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6196" y="3756659"/>
            <a:ext cx="3323844" cy="2371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6415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Purpose </a:t>
            </a:r>
            <a:r>
              <a:rPr sz="3600" dirty="0"/>
              <a:t>of Pool &amp; </a:t>
            </a:r>
            <a:r>
              <a:rPr sz="3600" spc="-5" dirty="0"/>
              <a:t>Spa</a:t>
            </a:r>
            <a:r>
              <a:rPr sz="3600" spc="-35" dirty="0"/>
              <a:t> </a:t>
            </a:r>
            <a:r>
              <a:rPr sz="3600" spc="-10" dirty="0"/>
              <a:t>Safety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20369" y="2567513"/>
            <a:ext cx="9931400" cy="222186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URW Gothic"/>
                <a:cs typeface="URW Gothic"/>
              </a:rPr>
              <a:t>Protect </a:t>
            </a:r>
            <a:r>
              <a:rPr sz="2400" dirty="0">
                <a:latin typeface="URW Gothic"/>
                <a:cs typeface="URW Gothic"/>
              </a:rPr>
              <a:t>the public from possible safety </a:t>
            </a:r>
            <a:r>
              <a:rPr sz="2400" spc="-5" dirty="0">
                <a:latin typeface="URW Gothic"/>
                <a:cs typeface="URW Gothic"/>
              </a:rPr>
              <a:t>and health</a:t>
            </a:r>
            <a:r>
              <a:rPr sz="2400" spc="-90" dirty="0">
                <a:latin typeface="URW Gothic"/>
                <a:cs typeface="URW Gothic"/>
              </a:rPr>
              <a:t> </a:t>
            </a:r>
            <a:r>
              <a:rPr sz="2400" dirty="0">
                <a:latin typeface="URW Gothic"/>
                <a:cs typeface="URW Gothic"/>
              </a:rPr>
              <a:t>hazards</a:t>
            </a:r>
            <a:endParaRPr sz="2400">
              <a:latin typeface="URW Gothic"/>
              <a:cs typeface="URW Gothic"/>
            </a:endParaRPr>
          </a:p>
          <a:p>
            <a:pPr marL="299085" indent="-287020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URW Gothic"/>
                <a:cs typeface="URW Gothic"/>
              </a:rPr>
              <a:t>Provide a basic </a:t>
            </a:r>
            <a:r>
              <a:rPr sz="2400" spc="-5" dirty="0">
                <a:latin typeface="URW Gothic"/>
                <a:cs typeface="URW Gothic"/>
              </a:rPr>
              <a:t>knowledge of </a:t>
            </a:r>
            <a:r>
              <a:rPr sz="2400" dirty="0">
                <a:latin typeface="URW Gothic"/>
                <a:cs typeface="URW Gothic"/>
              </a:rPr>
              <a:t>regulations </a:t>
            </a:r>
            <a:r>
              <a:rPr sz="2400" spc="-5" dirty="0">
                <a:latin typeface="URW Gothic"/>
                <a:cs typeface="URW Gothic"/>
              </a:rPr>
              <a:t>from the </a:t>
            </a:r>
            <a:r>
              <a:rPr sz="2400" dirty="0">
                <a:latin typeface="URW Gothic"/>
                <a:cs typeface="URW Gothic"/>
              </a:rPr>
              <a:t>health</a:t>
            </a:r>
            <a:r>
              <a:rPr sz="2400" spc="-90" dirty="0">
                <a:latin typeface="URW Gothic"/>
                <a:cs typeface="URW Gothic"/>
              </a:rPr>
              <a:t> </a:t>
            </a:r>
            <a:r>
              <a:rPr sz="2400" spc="-5" dirty="0">
                <a:latin typeface="URW Gothic"/>
                <a:cs typeface="URW Gothic"/>
              </a:rPr>
              <a:t>code</a:t>
            </a:r>
            <a:endParaRPr sz="2400">
              <a:latin typeface="URW Gothic"/>
              <a:cs typeface="URW Gothic"/>
            </a:endParaRPr>
          </a:p>
          <a:p>
            <a:pPr marL="299085" marR="5080" indent="-287020">
              <a:lnSpc>
                <a:spcPts val="432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URW Gothic"/>
                <a:cs typeface="URW Gothic"/>
              </a:rPr>
              <a:t>Build a </a:t>
            </a:r>
            <a:r>
              <a:rPr sz="2400" spc="-5" dirty="0">
                <a:latin typeface="URW Gothic"/>
                <a:cs typeface="URW Gothic"/>
              </a:rPr>
              <a:t>good </a:t>
            </a:r>
            <a:r>
              <a:rPr sz="2400" dirty="0">
                <a:latin typeface="URW Gothic"/>
                <a:cs typeface="URW Gothic"/>
              </a:rPr>
              <a:t>relationship </a:t>
            </a:r>
            <a:r>
              <a:rPr sz="2400" spc="-5" dirty="0">
                <a:latin typeface="URW Gothic"/>
                <a:cs typeface="URW Gothic"/>
              </a:rPr>
              <a:t>between pool operators and the </a:t>
            </a:r>
            <a:r>
              <a:rPr sz="2400" dirty="0">
                <a:latin typeface="URW Gothic"/>
                <a:cs typeface="URW Gothic"/>
              </a:rPr>
              <a:t>health  </a:t>
            </a:r>
            <a:r>
              <a:rPr sz="2400" spc="-5" dirty="0">
                <a:latin typeface="URW Gothic"/>
                <a:cs typeface="URW Gothic"/>
              </a:rPr>
              <a:t>department</a:t>
            </a:r>
            <a:endParaRPr sz="24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BEBEB"/>
                </a:solidFill>
                <a:latin typeface="URW Gothic"/>
                <a:cs typeface="URW Gothic"/>
              </a:rPr>
              <a:t>Virginia Graeme Baker Requirements</a:t>
            </a:r>
            <a:endParaRPr sz="3600">
              <a:latin typeface="URW Gothic"/>
              <a:cs typeface="URW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3205683"/>
            <a:ext cx="3182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800" spc="-5" dirty="0">
                <a:solidFill>
                  <a:srgbClr val="404040"/>
                </a:solidFill>
                <a:latin typeface="URW Gothic"/>
                <a:cs typeface="URW Gothic"/>
              </a:rPr>
              <a:t>Vac-Alert</a:t>
            </a:r>
            <a:r>
              <a:rPr sz="2800" spc="-34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800" spc="-100" dirty="0">
                <a:solidFill>
                  <a:srgbClr val="404040"/>
                </a:solidFill>
                <a:latin typeface="URW Gothic"/>
                <a:cs typeface="URW Gothic"/>
              </a:rPr>
              <a:t>(SVRS)</a:t>
            </a:r>
            <a:endParaRPr sz="2800">
              <a:latin typeface="URW Gothic"/>
              <a:cs typeface="URW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0176" y="3258311"/>
            <a:ext cx="3400044" cy="2840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029411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BEBEB"/>
                </a:solidFill>
                <a:latin typeface="URW Gothic"/>
                <a:cs typeface="URW Gothic"/>
              </a:rPr>
              <a:t>Virginia Graeme Baker Requirements</a:t>
            </a:r>
            <a:endParaRPr sz="3600">
              <a:latin typeface="URW Gothic"/>
              <a:cs typeface="URW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3205683"/>
            <a:ext cx="2689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800" spc="-10" dirty="0">
                <a:solidFill>
                  <a:srgbClr val="404040"/>
                </a:solidFill>
                <a:latin typeface="URW Gothic"/>
                <a:cs typeface="URW Gothic"/>
              </a:rPr>
              <a:t>Stratum</a:t>
            </a:r>
            <a:r>
              <a:rPr sz="2800" spc="-3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800" spc="-120" dirty="0">
                <a:solidFill>
                  <a:srgbClr val="404040"/>
                </a:solidFill>
                <a:latin typeface="URW Gothic"/>
                <a:cs typeface="URW Gothic"/>
              </a:rPr>
              <a:t>(VRS)</a:t>
            </a:r>
            <a:endParaRPr sz="2800">
              <a:latin typeface="URW Gothic"/>
              <a:cs typeface="URW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5167" y="3874008"/>
            <a:ext cx="2772156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5568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Equipment</a:t>
            </a:r>
            <a:r>
              <a:rPr sz="3600" spc="-85" dirty="0"/>
              <a:t> </a:t>
            </a:r>
            <a:r>
              <a:rPr sz="3600" dirty="0"/>
              <a:t>Maintenance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9597" y="2575052"/>
            <a:ext cx="10991215" cy="3662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It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can be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easy to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neglect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equipment room, because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it is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hidden from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view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1800" spc="15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public.</a:t>
            </a:r>
            <a:endParaRPr sz="1800">
              <a:latin typeface="URW Gothic"/>
              <a:cs typeface="URW Gothic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However,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it is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important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to ensure that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this room</a:t>
            </a:r>
            <a:r>
              <a:rPr sz="1800" spc="5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is:</a:t>
            </a:r>
            <a:endParaRPr sz="18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Clean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and</a:t>
            </a:r>
            <a:r>
              <a:rPr sz="1600" spc="-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well-drained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Damaged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walls,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etc. are</a:t>
            </a:r>
            <a:r>
              <a:rPr sz="1600" spc="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repaired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Adequately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lit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ventilated,</a:t>
            </a:r>
            <a:r>
              <a:rPr sz="1600" spc="-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and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Not accessible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to bathers and</a:t>
            </a:r>
            <a:r>
              <a:rPr sz="1600" spc="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patrons</a:t>
            </a:r>
            <a:endParaRPr sz="16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5600" algn="l"/>
              </a:tabLst>
            </a:pPr>
            <a:r>
              <a:rPr sz="14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Ensure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that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skimmers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are cleaned</a:t>
            </a:r>
            <a:r>
              <a:rPr sz="1800" spc="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regularly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disinfection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system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</a:t>
            </a:r>
            <a:r>
              <a:rPr sz="1800" spc="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maintained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automatic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chemical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controller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probes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 calibrated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</a:t>
            </a:r>
            <a:r>
              <a:rPr sz="1800" spc="9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maintained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Hand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dosing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continuously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disinfect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is</a:t>
            </a:r>
            <a:r>
              <a:rPr sz="1800" spc="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unacceptable!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039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Facility</a:t>
            </a:r>
            <a:r>
              <a:rPr sz="3600" spc="-45" dirty="0"/>
              <a:t> </a:t>
            </a:r>
            <a:r>
              <a:rPr sz="3600" spc="-5" dirty="0"/>
              <a:t>Safety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16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Mandatory Fencing</a:t>
            </a:r>
            <a:r>
              <a:rPr spc="10" dirty="0"/>
              <a:t> </a:t>
            </a:r>
            <a:r>
              <a:rPr spc="-5" dirty="0"/>
              <a:t>Guidelines</a:t>
            </a:r>
          </a:p>
          <a:p>
            <a:pPr marL="50165">
              <a:lnSpc>
                <a:spcPct val="100000"/>
              </a:lnSpc>
              <a:spcBef>
                <a:spcPts val="2025"/>
              </a:spcBef>
              <a:tabLst>
                <a:tab pos="392430" algn="l"/>
              </a:tabLst>
            </a:pPr>
            <a:r>
              <a:rPr sz="1450" b="0" spc="235" dirty="0">
                <a:latin typeface="Arial"/>
                <a:cs typeface="Arial"/>
              </a:rPr>
              <a:t>	</a:t>
            </a:r>
            <a:r>
              <a:rPr sz="1800" b="0" spc="10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fences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be at least 48 inches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high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measured from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ground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(wading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pools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must have</a:t>
            </a:r>
            <a:r>
              <a:rPr sz="1800" b="0" spc="18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a</a:t>
            </a:r>
            <a:endParaRPr sz="1800">
              <a:latin typeface="URW Gothic"/>
              <a:cs typeface="URW Gothic"/>
            </a:endParaRPr>
          </a:p>
          <a:p>
            <a:pPr marL="393065">
              <a:lnSpc>
                <a:spcPct val="100000"/>
              </a:lnSpc>
            </a:pP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fence at least 36 inches</a:t>
            </a:r>
            <a:r>
              <a:rPr sz="1800" b="0" spc="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high)</a:t>
            </a:r>
            <a:endParaRPr sz="1800">
              <a:latin typeface="URW Gothic"/>
              <a:cs typeface="URW Gothic"/>
            </a:endParaRPr>
          </a:p>
          <a:p>
            <a:pPr marL="393065" marR="864869" indent="-342900">
              <a:lnSpc>
                <a:spcPct val="100000"/>
              </a:lnSpc>
              <a:spcBef>
                <a:spcPts val="1000"/>
              </a:spcBef>
              <a:tabLst>
                <a:tab pos="392430" algn="l"/>
              </a:tabLst>
            </a:pPr>
            <a:r>
              <a:rPr sz="1450" b="0" spc="235" dirty="0">
                <a:latin typeface="Arial"/>
                <a:cs typeface="Arial"/>
              </a:rPr>
              <a:t>	</a:t>
            </a:r>
            <a:r>
              <a:rPr sz="1800" b="0" spc="10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perimeter fences or barriers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not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have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any opening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that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will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allow a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sphere with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a 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diameter of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4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inches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pass</a:t>
            </a:r>
            <a:r>
              <a:rPr sz="1800" b="0" spc="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through</a:t>
            </a:r>
            <a:endParaRPr sz="1800">
              <a:latin typeface="URW Gothic"/>
              <a:cs typeface="URW Gothic"/>
            </a:endParaRPr>
          </a:p>
          <a:p>
            <a:pPr marL="50165">
              <a:lnSpc>
                <a:spcPct val="100000"/>
              </a:lnSpc>
              <a:spcBef>
                <a:spcPts val="994"/>
              </a:spcBef>
              <a:tabLst>
                <a:tab pos="392430" algn="l"/>
              </a:tabLst>
            </a:pPr>
            <a:r>
              <a:rPr sz="1450" b="0" spc="235" dirty="0">
                <a:latin typeface="Arial"/>
                <a:cs typeface="Arial"/>
              </a:rPr>
              <a:t>	</a:t>
            </a:r>
            <a:r>
              <a:rPr sz="1800" b="0" spc="10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doors or gates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be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self-closing,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self-latching, lockable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(require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a key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for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entry) and</a:t>
            </a:r>
            <a:r>
              <a:rPr sz="1800" b="0" spc="10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endParaRPr sz="1800">
              <a:latin typeface="URW Gothic"/>
              <a:cs typeface="URW Gothic"/>
            </a:endParaRPr>
          </a:p>
          <a:p>
            <a:pPr marL="393065">
              <a:lnSpc>
                <a:spcPct val="100000"/>
              </a:lnSpc>
            </a:pP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latch must be at least 38 inches from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1800" b="0" spc="5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ground</a:t>
            </a:r>
            <a:endParaRPr sz="1800">
              <a:latin typeface="URW Gothic"/>
              <a:cs typeface="URW Gothic"/>
            </a:endParaRPr>
          </a:p>
          <a:p>
            <a:pPr marL="50165">
              <a:lnSpc>
                <a:spcPct val="100000"/>
              </a:lnSpc>
              <a:spcBef>
                <a:spcPts val="1010"/>
              </a:spcBef>
              <a:tabLst>
                <a:tab pos="392430" algn="l"/>
              </a:tabLst>
            </a:pPr>
            <a:r>
              <a:rPr sz="1450" b="0" spc="235" dirty="0">
                <a:latin typeface="Arial"/>
                <a:cs typeface="Arial"/>
              </a:rPr>
              <a:t>	</a:t>
            </a:r>
            <a:r>
              <a:rPr sz="1800" b="0" spc="10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barriers </a:t>
            </a:r>
            <a:r>
              <a:rPr sz="1800" b="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be locked </a:t>
            </a:r>
            <a:r>
              <a:rPr sz="1800" b="0" spc="-10" dirty="0">
                <a:solidFill>
                  <a:srgbClr val="404040"/>
                </a:solidFill>
                <a:latin typeface="URW Gothic"/>
                <a:cs typeface="URW Gothic"/>
              </a:rPr>
              <a:t>whenever the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pool </a:t>
            </a:r>
            <a:r>
              <a:rPr sz="1800" b="0" spc="10" dirty="0">
                <a:solidFill>
                  <a:srgbClr val="404040"/>
                </a:solidFill>
                <a:latin typeface="URW Gothic"/>
                <a:cs typeface="URW Gothic"/>
              </a:rPr>
              <a:t>is</a:t>
            </a:r>
            <a:r>
              <a:rPr sz="1800" b="0" spc="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b="0" spc="-5" dirty="0">
                <a:solidFill>
                  <a:srgbClr val="404040"/>
                </a:solidFill>
                <a:latin typeface="URW Gothic"/>
                <a:cs typeface="URW Gothic"/>
              </a:rPr>
              <a:t>closed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039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Facility</a:t>
            </a:r>
            <a:r>
              <a:rPr sz="3600" spc="-45" dirty="0"/>
              <a:t> </a:t>
            </a:r>
            <a:r>
              <a:rPr sz="3600" spc="-5" dirty="0"/>
              <a:t>Safety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20979" y="2353613"/>
            <a:ext cx="9872980" cy="3996054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4132579">
              <a:lnSpc>
                <a:spcPct val="100000"/>
              </a:lnSpc>
              <a:spcBef>
                <a:spcPts val="2070"/>
              </a:spcBef>
            </a:pP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Safety</a:t>
            </a:r>
            <a:r>
              <a:rPr sz="2800" b="1" dirty="0">
                <a:solidFill>
                  <a:srgbClr val="ACD333"/>
                </a:solidFill>
                <a:latin typeface="Gothic Uralic"/>
                <a:cs typeface="Gothic Uralic"/>
              </a:rPr>
              <a:t> </a:t>
            </a:r>
            <a:r>
              <a:rPr sz="2800" b="1" spc="-5" dirty="0">
                <a:solidFill>
                  <a:srgbClr val="ACD333"/>
                </a:solidFill>
                <a:latin typeface="Gothic Uralic"/>
                <a:cs typeface="Gothic Uralic"/>
              </a:rPr>
              <a:t>Checklist</a:t>
            </a:r>
            <a:endParaRPr sz="28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Spineboard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(headgear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on guarded</a:t>
            </a:r>
            <a:r>
              <a:rPr sz="1700" spc="-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pools)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Working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emergency telephone w/instructions (example: dial 9) and emergency</a:t>
            </a:r>
            <a:r>
              <a:rPr sz="1700" spc="-10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numbers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First </a:t>
            </a:r>
            <a:r>
              <a:rPr sz="1700" spc="10" dirty="0">
                <a:solidFill>
                  <a:srgbClr val="404040"/>
                </a:solidFill>
                <a:latin typeface="URW Gothic"/>
                <a:cs typeface="URW Gothic"/>
              </a:rPr>
              <a:t>Aid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supplies (bandages, gauze,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disposable gloves, </a:t>
            </a:r>
            <a:r>
              <a:rPr sz="1700" spc="-10" dirty="0">
                <a:solidFill>
                  <a:srgbClr val="404040"/>
                </a:solidFill>
                <a:latin typeface="URW Gothic"/>
                <a:cs typeface="URW Gothic"/>
              </a:rPr>
              <a:t>etc.) </a:t>
            </a:r>
            <a:r>
              <a:rPr sz="1700" spc="-229" dirty="0">
                <a:solidFill>
                  <a:srgbClr val="404040"/>
                </a:solidFill>
                <a:latin typeface="Verdana"/>
                <a:cs typeface="Verdana"/>
              </a:rPr>
              <a:t>–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cannot be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a locked</a:t>
            </a:r>
            <a:r>
              <a:rPr sz="1700" spc="9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room!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Self-closing</a:t>
            </a:r>
            <a:r>
              <a:rPr sz="1700" spc="-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gates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Ring Buoy and rope,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non-telescoping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reach</a:t>
            </a:r>
            <a:r>
              <a:rPr sz="1700" spc="-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pole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Shepherds crook if no</a:t>
            </a:r>
            <a:r>
              <a:rPr sz="1700" spc="-4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lifeguard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Ladders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and diving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boards are</a:t>
            </a:r>
            <a:r>
              <a:rPr sz="1700" spc="-4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secure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Verify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that underwater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lights</a:t>
            </a:r>
            <a:r>
              <a:rPr sz="1700" spc="-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work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3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Starting </a:t>
            </a:r>
            <a:r>
              <a:rPr sz="1700" spc="5" dirty="0">
                <a:solidFill>
                  <a:srgbClr val="404040"/>
                </a:solidFill>
                <a:latin typeface="URW Gothic"/>
                <a:cs typeface="URW Gothic"/>
              </a:rPr>
              <a:t>blocks</a:t>
            </a:r>
            <a:r>
              <a:rPr sz="1700" spc="-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inaccessible</a:t>
            </a:r>
            <a:endParaRPr sz="17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9801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Required</a:t>
            </a:r>
            <a:r>
              <a:rPr sz="3600" spc="-50" dirty="0"/>
              <a:t> </a:t>
            </a:r>
            <a:r>
              <a:rPr sz="3600" spc="-5" dirty="0"/>
              <a:t>Signage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00252" y="2459101"/>
            <a:ext cx="8352155" cy="30181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“No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Diving”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for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depths</a:t>
            </a:r>
            <a:r>
              <a:rPr sz="1800" spc="-4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85" dirty="0">
                <a:solidFill>
                  <a:srgbClr val="404040"/>
                </a:solidFill>
                <a:latin typeface="Verdana"/>
                <a:cs typeface="Verdana"/>
              </a:rPr>
              <a:t>&lt; 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5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feet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Depth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Markers </a:t>
            </a:r>
            <a:r>
              <a:rPr sz="1800" spc="-20" dirty="0">
                <a:solidFill>
                  <a:srgbClr val="404040"/>
                </a:solidFill>
                <a:latin typeface="URW Gothic"/>
                <a:cs typeface="URW Gothic"/>
              </a:rPr>
              <a:t>(at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least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4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inches</a:t>
            </a:r>
            <a:r>
              <a:rPr sz="1800" spc="9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high)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If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no</a:t>
            </a:r>
            <a:r>
              <a:rPr sz="1800" spc="-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lifeguard:</a:t>
            </a:r>
            <a:endParaRPr sz="1800">
              <a:latin typeface="URW Gothic"/>
              <a:cs typeface="URW Gothic"/>
            </a:endParaRPr>
          </a:p>
          <a:p>
            <a:pPr marL="469265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45" dirty="0">
                <a:solidFill>
                  <a:srgbClr val="404040"/>
                </a:solidFill>
                <a:latin typeface="Verdana"/>
                <a:cs typeface="Verdana"/>
              </a:rPr>
              <a:t>“Warning, </a:t>
            </a:r>
            <a:r>
              <a:rPr sz="1600" spc="25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6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Verdana"/>
                <a:cs typeface="Verdana"/>
              </a:rPr>
              <a:t>Lifeguard”</a:t>
            </a:r>
            <a:endParaRPr sz="16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101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65" dirty="0">
                <a:solidFill>
                  <a:srgbClr val="404040"/>
                </a:solidFill>
                <a:latin typeface="Verdana"/>
                <a:cs typeface="Verdana"/>
              </a:rPr>
              <a:t>“Swimming </a:t>
            </a:r>
            <a:r>
              <a:rPr sz="1600" spc="25" dirty="0">
                <a:solidFill>
                  <a:srgbClr val="404040"/>
                </a:solidFill>
                <a:latin typeface="Verdana"/>
                <a:cs typeface="Verdana"/>
              </a:rPr>
              <a:t>alone </a:t>
            </a:r>
            <a:r>
              <a:rPr sz="1600" spc="-17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1600" spc="-25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1600" spc="-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Verdana"/>
                <a:cs typeface="Verdana"/>
              </a:rPr>
              <a:t>recommended”</a:t>
            </a:r>
            <a:endParaRPr sz="16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5" dirty="0">
                <a:solidFill>
                  <a:srgbClr val="404040"/>
                </a:solidFill>
                <a:latin typeface="Verdana"/>
                <a:cs typeface="Verdana"/>
              </a:rPr>
              <a:t>“Children </a:t>
            </a:r>
            <a:r>
              <a:rPr sz="1600" spc="-100" dirty="0">
                <a:solidFill>
                  <a:srgbClr val="404040"/>
                </a:solidFill>
                <a:latin typeface="Verdana"/>
                <a:cs typeface="Verdana"/>
              </a:rPr>
              <a:t>must </a:t>
            </a:r>
            <a:r>
              <a:rPr sz="1600" spc="85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600" spc="-2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404040"/>
                </a:solidFill>
                <a:latin typeface="Verdana"/>
                <a:cs typeface="Verdana"/>
              </a:rPr>
              <a:t>supervised”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Anytime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 or spa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closed,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you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post at least one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sign</a:t>
            </a:r>
            <a:r>
              <a:rPr sz="1800" spc="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stating</a:t>
            </a:r>
            <a:endParaRPr sz="1800">
              <a:latin typeface="URW Gothic"/>
              <a:cs typeface="URW Gothic"/>
            </a:endParaRPr>
          </a:p>
          <a:p>
            <a:pPr marL="354965">
              <a:lnSpc>
                <a:spcPct val="100000"/>
              </a:lnSpc>
            </a:pP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“</a:t>
            </a:r>
            <a:r>
              <a:rPr sz="1800" b="1" spc="5" dirty="0">
                <a:solidFill>
                  <a:srgbClr val="FF0000"/>
                </a:solidFill>
                <a:latin typeface="Gothic Uralic"/>
                <a:cs typeface="Gothic Uralic"/>
              </a:rPr>
              <a:t>Danger </a:t>
            </a:r>
            <a:r>
              <a:rPr sz="1800" b="1" dirty="0">
                <a:solidFill>
                  <a:srgbClr val="FF0000"/>
                </a:solidFill>
                <a:latin typeface="Gothic Uralic"/>
                <a:cs typeface="Gothic Uralic"/>
              </a:rPr>
              <a:t>– </a:t>
            </a:r>
            <a:r>
              <a:rPr sz="1800" b="1" spc="-5" dirty="0">
                <a:solidFill>
                  <a:srgbClr val="FF0000"/>
                </a:solidFill>
                <a:latin typeface="Gothic Uralic"/>
                <a:cs typeface="Gothic Uralic"/>
              </a:rPr>
              <a:t>Pool (or Spa) </a:t>
            </a:r>
            <a:r>
              <a:rPr sz="1800" b="1" spc="5" dirty="0">
                <a:solidFill>
                  <a:srgbClr val="FF0000"/>
                </a:solidFill>
                <a:latin typeface="Gothic Uralic"/>
                <a:cs typeface="Gothic Uralic"/>
              </a:rPr>
              <a:t>Closed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”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or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“</a:t>
            </a:r>
            <a:r>
              <a:rPr sz="1800" b="1" spc="5" dirty="0">
                <a:solidFill>
                  <a:srgbClr val="FF0000"/>
                </a:solidFill>
                <a:latin typeface="Gothic Uralic"/>
                <a:cs typeface="Gothic Uralic"/>
              </a:rPr>
              <a:t>Warning </a:t>
            </a:r>
            <a:r>
              <a:rPr sz="1800" b="1" dirty="0">
                <a:solidFill>
                  <a:srgbClr val="FF0000"/>
                </a:solidFill>
                <a:latin typeface="Gothic Uralic"/>
                <a:cs typeface="Gothic Uralic"/>
              </a:rPr>
              <a:t>– </a:t>
            </a:r>
            <a:r>
              <a:rPr sz="1800" b="1" spc="-5" dirty="0">
                <a:solidFill>
                  <a:srgbClr val="FF0000"/>
                </a:solidFill>
                <a:latin typeface="Gothic Uralic"/>
                <a:cs typeface="Gothic Uralic"/>
              </a:rPr>
              <a:t>Pool (or Spa)</a:t>
            </a:r>
            <a:r>
              <a:rPr sz="1800" b="1" spc="-240" dirty="0">
                <a:solidFill>
                  <a:srgbClr val="FF0000"/>
                </a:solidFill>
                <a:latin typeface="Gothic Uralic"/>
                <a:cs typeface="Gothic Uralic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Gothic Uralic"/>
                <a:cs typeface="Gothic Uralic"/>
              </a:rPr>
              <a:t>Closed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”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4958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Required Spa</a:t>
            </a:r>
            <a:r>
              <a:rPr sz="3600" spc="-30" dirty="0"/>
              <a:t> </a:t>
            </a:r>
            <a:r>
              <a:rPr sz="3600" spc="-5" dirty="0"/>
              <a:t>Signage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226564" y="1996439"/>
            <a:ext cx="7452359" cy="4567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5928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Signage for Spray</a:t>
            </a:r>
            <a:r>
              <a:rPr sz="3600" spc="-35" dirty="0"/>
              <a:t> </a:t>
            </a:r>
            <a:r>
              <a:rPr sz="3600" spc="-5" dirty="0"/>
              <a:t>Grounds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69772" y="2526610"/>
            <a:ext cx="10980420" cy="27635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Using same or similar language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as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listed</a:t>
            </a:r>
            <a:r>
              <a:rPr sz="2400" spc="-10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below:</a:t>
            </a:r>
            <a:endParaRPr sz="24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Do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not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use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pool while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having</a:t>
            </a:r>
            <a:r>
              <a:rPr sz="2000" spc="6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diarrhea</a:t>
            </a:r>
            <a:endParaRPr sz="20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spc="-10" dirty="0">
                <a:solidFill>
                  <a:srgbClr val="404040"/>
                </a:solidFill>
                <a:latin typeface="URW Gothic"/>
                <a:cs typeface="URW Gothic"/>
              </a:rPr>
              <a:t>Water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is not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be</a:t>
            </a:r>
            <a:r>
              <a:rPr sz="2000" spc="1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swallowed</a:t>
            </a:r>
            <a:endParaRPr sz="20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spc="-20" dirty="0">
                <a:solidFill>
                  <a:srgbClr val="404040"/>
                </a:solidFill>
                <a:latin typeface="URW Gothic"/>
                <a:cs typeface="URW Gothic"/>
              </a:rPr>
              <a:t>Wash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hands after using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restroom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changing</a:t>
            </a:r>
            <a:r>
              <a:rPr sz="2000" spc="6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diapers</a:t>
            </a:r>
            <a:endParaRPr sz="20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Take regular restroom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breaks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or change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diapers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only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a</a:t>
            </a:r>
            <a:r>
              <a:rPr sz="2000" spc="-4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restroom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spc="-10" dirty="0">
                <a:solidFill>
                  <a:srgbClr val="404040"/>
                </a:solidFill>
                <a:latin typeface="Verdana"/>
                <a:cs typeface="Verdana"/>
              </a:rPr>
              <a:t>Manufacturer’s</a:t>
            </a:r>
            <a:r>
              <a:rPr sz="2400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Verdana"/>
                <a:cs typeface="Verdana"/>
              </a:rPr>
              <a:t>safety</a:t>
            </a:r>
            <a:r>
              <a:rPr sz="24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Verdana"/>
                <a:cs typeface="Verdana"/>
              </a:rPr>
              <a:t>recommendations</a:t>
            </a:r>
            <a:r>
              <a:rPr sz="2400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404040"/>
                </a:solidFill>
                <a:latin typeface="Verdana"/>
                <a:cs typeface="Verdana"/>
              </a:rPr>
              <a:t>must</a:t>
            </a:r>
            <a:r>
              <a:rPr sz="24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24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/>
                <a:cs typeface="Verdana"/>
              </a:rPr>
              <a:t>posted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Verdana"/>
                <a:cs typeface="Verdana"/>
              </a:rPr>
              <a:t>conspicuously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883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Signage for</a:t>
            </a:r>
            <a:r>
              <a:rPr sz="3600" spc="-55" dirty="0"/>
              <a:t> </a:t>
            </a:r>
            <a:r>
              <a:rPr sz="3600" spc="-5" dirty="0"/>
              <a:t>Slides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75868" y="2373082"/>
            <a:ext cx="8790940" cy="33540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Safety recommendations must be posted conspicuously at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2000" spc="-24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slide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Only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one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user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at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a time, no</a:t>
            </a:r>
            <a:r>
              <a:rPr sz="2000" spc="-1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chains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Check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see that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landing areas are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clear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before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entering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2000" spc="-18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slide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Users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must exit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landing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area</a:t>
            </a:r>
            <a:r>
              <a:rPr sz="2000" spc="-1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immediately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Feet</a:t>
            </a:r>
            <a:r>
              <a:rPr sz="2000" spc="-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first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Minimum user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height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must be</a:t>
            </a:r>
            <a:r>
              <a:rPr sz="2000" spc="-114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posted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Life jackets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other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flotation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devices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are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prohibited other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than</a:t>
            </a:r>
            <a:r>
              <a:rPr sz="2000" spc="-19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those</a:t>
            </a:r>
            <a:endParaRPr sz="2000">
              <a:latin typeface="URW Gothic"/>
              <a:cs typeface="URW Gothic"/>
            </a:endParaRPr>
          </a:p>
          <a:p>
            <a:pPr marL="354965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designed for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slide and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used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as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directed by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2000" spc="-1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manufacturer</a:t>
            </a:r>
            <a:endParaRPr sz="20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2294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Lifeguards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0148" y="2461716"/>
            <a:ext cx="10943590" cy="342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ACD333"/>
                </a:solidFill>
                <a:latin typeface="Gothic Uralic"/>
                <a:cs typeface="Gothic Uralic"/>
              </a:rPr>
              <a:t>When </a:t>
            </a:r>
            <a:r>
              <a:rPr sz="2400" b="1" spc="-5" dirty="0">
                <a:solidFill>
                  <a:srgbClr val="ACD333"/>
                </a:solidFill>
                <a:latin typeface="Gothic Uralic"/>
                <a:cs typeface="Gothic Uralic"/>
              </a:rPr>
              <a:t>are lifeguards</a:t>
            </a:r>
            <a:r>
              <a:rPr sz="2400" b="1" spc="-15" dirty="0">
                <a:solidFill>
                  <a:srgbClr val="ACD333"/>
                </a:solidFill>
                <a:latin typeface="Gothic Uralic"/>
                <a:cs typeface="Gothic Uralic"/>
              </a:rPr>
              <a:t> </a:t>
            </a:r>
            <a:r>
              <a:rPr sz="2400" b="1" spc="-5" dirty="0">
                <a:solidFill>
                  <a:srgbClr val="ACD333"/>
                </a:solidFill>
                <a:latin typeface="Gothic Uralic"/>
                <a:cs typeface="Gothic Uralic"/>
              </a:rPr>
              <a:t>required?</a:t>
            </a:r>
            <a:endParaRPr sz="2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with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diving</a:t>
            </a:r>
            <a:r>
              <a:rPr sz="1800" spc="-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boards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with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recreational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slides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with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surface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areas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2,000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square feet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or</a:t>
            </a:r>
            <a:r>
              <a:rPr sz="1800" spc="7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greater</a:t>
            </a:r>
            <a:endParaRPr sz="1800">
              <a:latin typeface="URW Gothic"/>
              <a:cs typeface="URW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with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surface area of less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than 2,000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square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feet and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more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than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50 people occupying 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with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zero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depth entry with depths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more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than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18</a:t>
            </a:r>
            <a:r>
              <a:rPr sz="1800" spc="17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inches</a:t>
            </a:r>
            <a:endParaRPr sz="1800">
              <a:latin typeface="URW Gothic"/>
              <a:cs typeface="URW Gothic"/>
            </a:endParaRPr>
          </a:p>
          <a:p>
            <a:pPr marL="355600" marR="1941195" indent="-342900">
              <a:lnSpc>
                <a:spcPts val="215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i="1" dirty="0">
                <a:solidFill>
                  <a:srgbClr val="404040"/>
                </a:solidFill>
                <a:latin typeface="URW Gothic"/>
                <a:cs typeface="URW Gothic"/>
              </a:rPr>
              <a:t>Public </a:t>
            </a:r>
            <a:r>
              <a:rPr sz="1800" i="1" spc="-5" dirty="0">
                <a:solidFill>
                  <a:srgbClr val="404040"/>
                </a:solidFill>
                <a:latin typeface="URW Gothic"/>
                <a:cs typeface="URW Gothic"/>
              </a:rPr>
              <a:t>swimming pools that </a:t>
            </a:r>
            <a:r>
              <a:rPr sz="1800" i="1" spc="-10" dirty="0">
                <a:solidFill>
                  <a:srgbClr val="404040"/>
                </a:solidFill>
                <a:latin typeface="URW Gothic"/>
                <a:cs typeface="URW Gothic"/>
              </a:rPr>
              <a:t>are</a:t>
            </a:r>
            <a:r>
              <a:rPr sz="1800" i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URW Gothic"/>
                <a:cs typeface="URW Gothic"/>
              </a:rPr>
              <a:t> </a:t>
            </a:r>
            <a:r>
              <a:rPr sz="1800" b="1" i="1" u="heavy" spc="-25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6,000 </a:t>
            </a:r>
            <a:r>
              <a:rPr sz="1800" i="1" spc="-5" dirty="0">
                <a:solidFill>
                  <a:srgbClr val="404040"/>
                </a:solidFill>
                <a:latin typeface="URW Gothic"/>
                <a:cs typeface="URW Gothic"/>
              </a:rPr>
              <a:t>square feet or larger </a:t>
            </a:r>
            <a:r>
              <a:rPr sz="1800" i="1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i="1" spc="-5" dirty="0">
                <a:solidFill>
                  <a:srgbClr val="404040"/>
                </a:solidFill>
                <a:latin typeface="URW Gothic"/>
                <a:cs typeface="URW Gothic"/>
              </a:rPr>
              <a:t>have </a:t>
            </a:r>
            <a:r>
              <a:rPr sz="1800" i="1" dirty="0">
                <a:solidFill>
                  <a:srgbClr val="404040"/>
                </a:solidFill>
                <a:latin typeface="URW Gothic"/>
                <a:cs typeface="URW Gothic"/>
              </a:rPr>
              <a:t>a </a:t>
            </a:r>
            <a:r>
              <a:rPr sz="1800" i="1" spc="-5" dirty="0">
                <a:solidFill>
                  <a:srgbClr val="404040"/>
                </a:solidFill>
                <a:latin typeface="URW Gothic"/>
                <a:cs typeface="URW Gothic"/>
              </a:rPr>
              <a:t>written  plan that </a:t>
            </a:r>
            <a:r>
              <a:rPr sz="1800" i="1" spc="-10" dirty="0">
                <a:solidFill>
                  <a:srgbClr val="404040"/>
                </a:solidFill>
                <a:latin typeface="URW Gothic"/>
                <a:cs typeface="URW Gothic"/>
              </a:rPr>
              <a:t>shows </a:t>
            </a:r>
            <a:r>
              <a:rPr sz="1800" i="1" spc="-5" dirty="0">
                <a:solidFill>
                  <a:srgbClr val="404040"/>
                </a:solidFill>
                <a:latin typeface="URW Gothic"/>
                <a:cs typeface="URW Gothic"/>
              </a:rPr>
              <a:t>adequate lifeguard</a:t>
            </a:r>
            <a:r>
              <a:rPr sz="1800" i="1" spc="8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URW Gothic"/>
                <a:cs typeface="URW Gothic"/>
              </a:rPr>
              <a:t>coverage.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4873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Rules and Regulations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97535" y="2736341"/>
            <a:ext cx="1075245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874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URW Gothic"/>
                <a:cs typeface="URW Gothic"/>
              </a:rPr>
              <a:t>Pool </a:t>
            </a:r>
            <a:r>
              <a:rPr sz="1800" spc="-10" dirty="0">
                <a:latin typeface="URW Gothic"/>
                <a:cs typeface="URW Gothic"/>
              </a:rPr>
              <a:t>operators </a:t>
            </a:r>
            <a:r>
              <a:rPr sz="1800" dirty="0">
                <a:latin typeface="URW Gothic"/>
                <a:cs typeface="URW Gothic"/>
              </a:rPr>
              <a:t>must </a:t>
            </a:r>
            <a:r>
              <a:rPr sz="1800" spc="-5" dirty="0">
                <a:latin typeface="URW Gothic"/>
                <a:cs typeface="URW Gothic"/>
              </a:rPr>
              <a:t>be </a:t>
            </a:r>
            <a:r>
              <a:rPr sz="1800" spc="-15" dirty="0">
                <a:latin typeface="URW Gothic"/>
                <a:cs typeface="URW Gothic"/>
              </a:rPr>
              <a:t>aware </a:t>
            </a:r>
            <a:r>
              <a:rPr sz="1800" spc="-5" dirty="0">
                <a:latin typeface="URW Gothic"/>
                <a:cs typeface="URW Gothic"/>
              </a:rPr>
              <a:t>of many requirements </a:t>
            </a:r>
            <a:r>
              <a:rPr sz="1800" spc="-10" dirty="0">
                <a:latin typeface="URW Gothic"/>
                <a:cs typeface="URW Gothic"/>
              </a:rPr>
              <a:t>to </a:t>
            </a:r>
            <a:r>
              <a:rPr sz="1800" spc="-5" dirty="0">
                <a:latin typeface="URW Gothic"/>
                <a:cs typeface="URW Gothic"/>
              </a:rPr>
              <a:t>safely </a:t>
            </a:r>
            <a:r>
              <a:rPr sz="1800" spc="-10" dirty="0">
                <a:latin typeface="URW Gothic"/>
                <a:cs typeface="URW Gothic"/>
              </a:rPr>
              <a:t>operate </a:t>
            </a:r>
            <a:r>
              <a:rPr sz="1800" spc="-5" dirty="0">
                <a:latin typeface="URW Gothic"/>
                <a:cs typeface="URW Gothic"/>
              </a:rPr>
              <a:t>their pools. </a:t>
            </a:r>
            <a:r>
              <a:rPr sz="1800" spc="-10" dirty="0">
                <a:latin typeface="URW Gothic"/>
                <a:cs typeface="URW Gothic"/>
              </a:rPr>
              <a:t>These  </a:t>
            </a:r>
            <a:r>
              <a:rPr sz="1800" spc="-5" dirty="0">
                <a:latin typeface="URW Gothic"/>
                <a:cs typeface="URW Gothic"/>
              </a:rPr>
              <a:t>requirements are important to </a:t>
            </a:r>
            <a:r>
              <a:rPr sz="1800" spc="-10" dirty="0">
                <a:latin typeface="URW Gothic"/>
                <a:cs typeface="URW Gothic"/>
              </a:rPr>
              <a:t>the health and safety </a:t>
            </a:r>
            <a:r>
              <a:rPr sz="1800" spc="-5" dirty="0">
                <a:latin typeface="URW Gothic"/>
                <a:cs typeface="URW Gothic"/>
              </a:rPr>
              <a:t>of </a:t>
            </a:r>
            <a:r>
              <a:rPr sz="1800" spc="-10" dirty="0">
                <a:latin typeface="URW Gothic"/>
                <a:cs typeface="URW Gothic"/>
              </a:rPr>
              <a:t>the patrons, and </a:t>
            </a:r>
            <a:r>
              <a:rPr sz="1800" dirty="0">
                <a:latin typeface="URW Gothic"/>
                <a:cs typeface="URW Gothic"/>
              </a:rPr>
              <a:t>all </a:t>
            </a:r>
            <a:r>
              <a:rPr sz="1800" spc="-5" dirty="0">
                <a:latin typeface="URW Gothic"/>
                <a:cs typeface="URW Gothic"/>
              </a:rPr>
              <a:t>people </a:t>
            </a:r>
            <a:r>
              <a:rPr sz="1800" spc="-20" dirty="0">
                <a:latin typeface="URW Gothic"/>
                <a:cs typeface="URW Gothic"/>
              </a:rPr>
              <a:t>who </a:t>
            </a:r>
            <a:r>
              <a:rPr sz="1800" spc="-5" dirty="0">
                <a:latin typeface="URW Gothic"/>
                <a:cs typeface="URW Gothic"/>
              </a:rPr>
              <a:t>are </a:t>
            </a:r>
            <a:r>
              <a:rPr sz="1800" spc="10" dirty="0">
                <a:latin typeface="URW Gothic"/>
                <a:cs typeface="URW Gothic"/>
              </a:rPr>
              <a:t>in  </a:t>
            </a:r>
            <a:r>
              <a:rPr sz="1800" spc="-5" dirty="0">
                <a:latin typeface="URW Gothic"/>
                <a:cs typeface="URW Gothic"/>
              </a:rPr>
              <a:t>charge at </a:t>
            </a:r>
            <a:r>
              <a:rPr sz="1800" spc="-10" dirty="0">
                <a:latin typeface="URW Gothic"/>
                <a:cs typeface="URW Gothic"/>
              </a:rPr>
              <a:t>the </a:t>
            </a:r>
            <a:r>
              <a:rPr sz="1800" spc="-5" dirty="0">
                <a:latin typeface="URW Gothic"/>
                <a:cs typeface="URW Gothic"/>
              </a:rPr>
              <a:t>pool should be </a:t>
            </a:r>
            <a:r>
              <a:rPr sz="1800" spc="-10" dirty="0">
                <a:latin typeface="URW Gothic"/>
                <a:cs typeface="URW Gothic"/>
              </a:rPr>
              <a:t>aware </a:t>
            </a:r>
            <a:r>
              <a:rPr sz="1800" dirty="0">
                <a:latin typeface="URW Gothic"/>
                <a:cs typeface="URW Gothic"/>
              </a:rPr>
              <a:t>of </a:t>
            </a:r>
            <a:r>
              <a:rPr sz="1800" spc="-10" dirty="0">
                <a:latin typeface="URW Gothic"/>
                <a:cs typeface="URW Gothic"/>
              </a:rPr>
              <a:t>the</a:t>
            </a:r>
            <a:r>
              <a:rPr sz="1800" spc="105" dirty="0">
                <a:latin typeface="URW Gothic"/>
                <a:cs typeface="URW Gothic"/>
              </a:rPr>
              <a:t> </a:t>
            </a:r>
            <a:r>
              <a:rPr sz="1800" spc="-5" dirty="0">
                <a:latin typeface="URW Gothic"/>
                <a:cs typeface="URW Gothic"/>
              </a:rPr>
              <a:t>regulations.</a:t>
            </a:r>
            <a:endParaRPr sz="1800">
              <a:latin typeface="URW Gothic"/>
              <a:cs typeface="URW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650">
              <a:latin typeface="URW Gothic"/>
              <a:cs typeface="URW Gothic"/>
            </a:endParaRPr>
          </a:p>
          <a:p>
            <a:pPr marL="756285" marR="816610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b="1" dirty="0">
                <a:latin typeface="Gothic Uralic"/>
                <a:cs typeface="Gothic Uralic"/>
              </a:rPr>
              <a:t>Greene County </a:t>
            </a:r>
            <a:r>
              <a:rPr sz="1800" b="1" spc="-5" dirty="0">
                <a:latin typeface="Gothic Uralic"/>
                <a:cs typeface="Gothic Uralic"/>
              </a:rPr>
              <a:t>Public Health (GCPH) </a:t>
            </a:r>
            <a:r>
              <a:rPr sz="1800" spc="-245" dirty="0">
                <a:latin typeface="Verdana"/>
                <a:cs typeface="Verdana"/>
              </a:rPr>
              <a:t>– </a:t>
            </a:r>
            <a:r>
              <a:rPr sz="1800" dirty="0">
                <a:latin typeface="URW Gothic"/>
                <a:cs typeface="URW Gothic"/>
              </a:rPr>
              <a:t>a local public </a:t>
            </a:r>
            <a:r>
              <a:rPr sz="1800" spc="-10" dirty="0">
                <a:latin typeface="URW Gothic"/>
                <a:cs typeface="URW Gothic"/>
              </a:rPr>
              <a:t>health </a:t>
            </a:r>
            <a:r>
              <a:rPr sz="1800" spc="-5" dirty="0">
                <a:latin typeface="URW Gothic"/>
                <a:cs typeface="URW Gothic"/>
              </a:rPr>
              <a:t>agency </a:t>
            </a:r>
            <a:r>
              <a:rPr sz="1800" spc="-10" dirty="0">
                <a:latin typeface="URW Gothic"/>
                <a:cs typeface="URW Gothic"/>
              </a:rPr>
              <a:t>that </a:t>
            </a:r>
            <a:r>
              <a:rPr sz="1800" spc="-5" dirty="0">
                <a:latin typeface="URW Gothic"/>
                <a:cs typeface="URW Gothic"/>
              </a:rPr>
              <a:t>regulates  pools/spas</a:t>
            </a:r>
            <a:endParaRPr sz="1800">
              <a:latin typeface="URW Gothic"/>
              <a:cs typeface="URW Gothic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b="1" dirty="0">
                <a:latin typeface="Gothic Uralic"/>
                <a:cs typeface="Gothic Uralic"/>
              </a:rPr>
              <a:t>Ohio </a:t>
            </a:r>
            <a:r>
              <a:rPr sz="1800" b="1" spc="-5" dirty="0">
                <a:latin typeface="Gothic Uralic"/>
                <a:cs typeface="Gothic Uralic"/>
              </a:rPr>
              <a:t>Department of Health (ODH) </a:t>
            </a:r>
            <a:r>
              <a:rPr sz="1800" spc="-245" dirty="0">
                <a:latin typeface="Verdana"/>
                <a:cs typeface="Verdana"/>
              </a:rPr>
              <a:t>– </a:t>
            </a:r>
            <a:r>
              <a:rPr sz="1800" dirty="0">
                <a:latin typeface="URW Gothic"/>
                <a:cs typeface="URW Gothic"/>
              </a:rPr>
              <a:t>a </a:t>
            </a:r>
            <a:r>
              <a:rPr sz="1800" spc="-10" dirty="0">
                <a:latin typeface="URW Gothic"/>
                <a:cs typeface="URW Gothic"/>
              </a:rPr>
              <a:t>state </a:t>
            </a:r>
            <a:r>
              <a:rPr sz="1800" dirty="0">
                <a:latin typeface="URW Gothic"/>
                <a:cs typeface="URW Gothic"/>
              </a:rPr>
              <a:t>public </a:t>
            </a:r>
            <a:r>
              <a:rPr sz="1800" spc="-10" dirty="0">
                <a:latin typeface="URW Gothic"/>
                <a:cs typeface="URW Gothic"/>
              </a:rPr>
              <a:t>health </a:t>
            </a:r>
            <a:r>
              <a:rPr sz="1800" spc="-5" dirty="0">
                <a:latin typeface="URW Gothic"/>
                <a:cs typeface="URW Gothic"/>
              </a:rPr>
              <a:t>agency </a:t>
            </a:r>
            <a:r>
              <a:rPr sz="1800" spc="-10" dirty="0">
                <a:latin typeface="URW Gothic"/>
                <a:cs typeface="URW Gothic"/>
              </a:rPr>
              <a:t>that creates</a:t>
            </a:r>
            <a:r>
              <a:rPr sz="1800" spc="265" dirty="0">
                <a:latin typeface="URW Gothic"/>
                <a:cs typeface="URW Gothic"/>
              </a:rPr>
              <a:t> </a:t>
            </a:r>
            <a:r>
              <a:rPr sz="1800" spc="-5" dirty="0">
                <a:latin typeface="URW Gothic"/>
                <a:cs typeface="URW Gothic"/>
              </a:rPr>
              <a:t>regulations</a:t>
            </a:r>
            <a:endParaRPr sz="1800">
              <a:latin typeface="URW Gothic"/>
              <a:cs typeface="URW Gothic"/>
            </a:endParaRPr>
          </a:p>
          <a:p>
            <a:pPr marL="756285">
              <a:lnSpc>
                <a:spcPct val="100000"/>
              </a:lnSpc>
            </a:pPr>
            <a:r>
              <a:rPr sz="1800" spc="-10" dirty="0">
                <a:latin typeface="URW Gothic"/>
                <a:cs typeface="URW Gothic"/>
              </a:rPr>
              <a:t>and sets </a:t>
            </a:r>
            <a:r>
              <a:rPr sz="1800" dirty="0">
                <a:latin typeface="URW Gothic"/>
                <a:cs typeface="URW Gothic"/>
              </a:rPr>
              <a:t>minimum </a:t>
            </a:r>
            <a:r>
              <a:rPr sz="1800" spc="-10" dirty="0">
                <a:latin typeface="URW Gothic"/>
                <a:cs typeface="URW Gothic"/>
              </a:rPr>
              <a:t>standards </a:t>
            </a:r>
            <a:r>
              <a:rPr sz="1800" spc="-5" dirty="0">
                <a:latin typeface="URW Gothic"/>
                <a:cs typeface="URW Gothic"/>
              </a:rPr>
              <a:t>within </a:t>
            </a:r>
            <a:r>
              <a:rPr sz="1800" spc="-10" dirty="0">
                <a:latin typeface="URW Gothic"/>
                <a:cs typeface="URW Gothic"/>
              </a:rPr>
              <a:t>the state </a:t>
            </a:r>
            <a:r>
              <a:rPr sz="1800" spc="-5" dirty="0">
                <a:latin typeface="URW Gothic"/>
                <a:cs typeface="URW Gothic"/>
              </a:rPr>
              <a:t>of</a:t>
            </a:r>
            <a:r>
              <a:rPr sz="1800" spc="150" dirty="0">
                <a:latin typeface="URW Gothic"/>
                <a:cs typeface="URW Gothic"/>
              </a:rPr>
              <a:t> </a:t>
            </a:r>
            <a:r>
              <a:rPr sz="1800" dirty="0">
                <a:latin typeface="URW Gothic"/>
                <a:cs typeface="URW Gothic"/>
              </a:rPr>
              <a:t>Ohio.</a:t>
            </a:r>
            <a:endParaRPr sz="1800">
              <a:latin typeface="URW Gothic"/>
              <a:cs typeface="URW Gothic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b="1" dirty="0">
                <a:latin typeface="Gothic Uralic"/>
                <a:cs typeface="Gothic Uralic"/>
              </a:rPr>
              <a:t>The Occupational </a:t>
            </a:r>
            <a:r>
              <a:rPr sz="1800" b="1" spc="-5" dirty="0">
                <a:latin typeface="Gothic Uralic"/>
                <a:cs typeface="Gothic Uralic"/>
              </a:rPr>
              <a:t>Safety and Health Administration (OSHA) </a:t>
            </a:r>
            <a:r>
              <a:rPr sz="1800" spc="-245" dirty="0">
                <a:latin typeface="Verdana"/>
                <a:cs typeface="Verdana"/>
              </a:rPr>
              <a:t>– </a:t>
            </a:r>
            <a:r>
              <a:rPr sz="1800" spc="-10" dirty="0">
                <a:latin typeface="URW Gothic"/>
                <a:cs typeface="URW Gothic"/>
              </a:rPr>
              <a:t>Protects the safety </a:t>
            </a:r>
            <a:r>
              <a:rPr sz="1800" spc="-5" dirty="0">
                <a:latin typeface="URW Gothic"/>
                <a:cs typeface="URW Gothic"/>
              </a:rPr>
              <a:t>of</a:t>
            </a:r>
            <a:r>
              <a:rPr sz="1800" spc="240" dirty="0">
                <a:latin typeface="URW Gothic"/>
                <a:cs typeface="URW Gothic"/>
              </a:rPr>
              <a:t> </a:t>
            </a:r>
            <a:r>
              <a:rPr sz="1800" spc="-10" dirty="0">
                <a:latin typeface="URW Gothic"/>
                <a:cs typeface="URW Gothic"/>
              </a:rPr>
              <a:t>workers</a:t>
            </a:r>
            <a:endParaRPr sz="1800">
              <a:latin typeface="URW Gothic"/>
              <a:cs typeface="URW Gothic"/>
            </a:endParaRPr>
          </a:p>
          <a:p>
            <a:pPr marL="756285" marR="1449070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b="1" dirty="0">
                <a:latin typeface="Gothic Uralic"/>
                <a:cs typeface="Gothic Uralic"/>
              </a:rPr>
              <a:t>The Center </a:t>
            </a:r>
            <a:r>
              <a:rPr sz="1800" b="1" spc="-5" dirty="0">
                <a:latin typeface="Gothic Uralic"/>
                <a:cs typeface="Gothic Uralic"/>
              </a:rPr>
              <a:t>for Disease Control and Prevention (CDC) </a:t>
            </a:r>
            <a:r>
              <a:rPr sz="1800" spc="-245" dirty="0">
                <a:latin typeface="Verdana"/>
                <a:cs typeface="Verdana"/>
              </a:rPr>
              <a:t>– </a:t>
            </a:r>
            <a:r>
              <a:rPr sz="1800" spc="-5" dirty="0">
                <a:latin typeface="URW Gothic"/>
                <a:cs typeface="URW Gothic"/>
              </a:rPr>
              <a:t>Does not regulate, </a:t>
            </a:r>
            <a:r>
              <a:rPr sz="1800" spc="-10" dirty="0">
                <a:latin typeface="URW Gothic"/>
                <a:cs typeface="URW Gothic"/>
              </a:rPr>
              <a:t>but  </a:t>
            </a:r>
            <a:r>
              <a:rPr sz="1800" dirty="0">
                <a:latin typeface="URW Gothic"/>
                <a:cs typeface="URW Gothic"/>
              </a:rPr>
              <a:t>advises </a:t>
            </a:r>
            <a:r>
              <a:rPr sz="1800" spc="-10" dirty="0">
                <a:latin typeface="URW Gothic"/>
                <a:cs typeface="URW Gothic"/>
              </a:rPr>
              <a:t>and </a:t>
            </a:r>
            <a:r>
              <a:rPr sz="1800" spc="-5" dirty="0">
                <a:latin typeface="URW Gothic"/>
                <a:cs typeface="URW Gothic"/>
              </a:rPr>
              <a:t>investigates </a:t>
            </a:r>
            <a:r>
              <a:rPr sz="1800" spc="-10" dirty="0">
                <a:latin typeface="URW Gothic"/>
                <a:cs typeface="URW Gothic"/>
              </a:rPr>
              <a:t>outbreaks </a:t>
            </a:r>
            <a:r>
              <a:rPr sz="1800" spc="-5" dirty="0">
                <a:latin typeface="URW Gothic"/>
                <a:cs typeface="URW Gothic"/>
              </a:rPr>
              <a:t>of </a:t>
            </a:r>
            <a:r>
              <a:rPr sz="1800" dirty="0">
                <a:latin typeface="URW Gothic"/>
                <a:cs typeface="URW Gothic"/>
              </a:rPr>
              <a:t>communicable</a:t>
            </a:r>
            <a:r>
              <a:rPr sz="1800" spc="20" dirty="0">
                <a:latin typeface="URW Gothic"/>
                <a:cs typeface="URW Gothic"/>
              </a:rPr>
              <a:t> </a:t>
            </a:r>
            <a:r>
              <a:rPr sz="1800" spc="-5" dirty="0">
                <a:latin typeface="URW Gothic"/>
                <a:cs typeface="URW Gothic"/>
              </a:rPr>
              <a:t>disease</a:t>
            </a:r>
            <a:endParaRPr sz="1800">
              <a:latin typeface="URW Gothic"/>
              <a:cs typeface="URW Gothic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b="1" spc="-5" dirty="0">
                <a:latin typeface="Gothic Uralic"/>
                <a:cs typeface="Gothic Uralic"/>
              </a:rPr>
              <a:t>Consumer Product Safety Commission (CPSC) </a:t>
            </a:r>
            <a:r>
              <a:rPr sz="1800" spc="-245" dirty="0">
                <a:latin typeface="Verdana"/>
                <a:cs typeface="Verdana"/>
              </a:rPr>
              <a:t>– </a:t>
            </a:r>
            <a:r>
              <a:rPr sz="1800" spc="-10" dirty="0">
                <a:latin typeface="URW Gothic"/>
                <a:cs typeface="URW Gothic"/>
              </a:rPr>
              <a:t>protects the </a:t>
            </a:r>
            <a:r>
              <a:rPr sz="1800" dirty="0">
                <a:latin typeface="URW Gothic"/>
                <a:cs typeface="URW Gothic"/>
              </a:rPr>
              <a:t>public</a:t>
            </a:r>
            <a:r>
              <a:rPr sz="1800" spc="100" dirty="0">
                <a:latin typeface="URW Gothic"/>
                <a:cs typeface="URW Gothic"/>
              </a:rPr>
              <a:t> </a:t>
            </a:r>
            <a:r>
              <a:rPr sz="1800" spc="-5" dirty="0">
                <a:latin typeface="URW Gothic"/>
                <a:cs typeface="URW Gothic"/>
              </a:rPr>
              <a:t>from</a:t>
            </a:r>
            <a:endParaRPr sz="1800">
              <a:latin typeface="URW Gothic"/>
              <a:cs typeface="URW Gothic"/>
            </a:endParaRPr>
          </a:p>
          <a:p>
            <a:pPr marL="786765">
              <a:lnSpc>
                <a:spcPct val="100000"/>
              </a:lnSpc>
            </a:pPr>
            <a:r>
              <a:rPr sz="1800" spc="-5" dirty="0">
                <a:latin typeface="URW Gothic"/>
                <a:cs typeface="URW Gothic"/>
              </a:rPr>
              <a:t>unsafe </a:t>
            </a:r>
            <a:r>
              <a:rPr sz="1800" spc="-10" dirty="0">
                <a:latin typeface="URW Gothic"/>
                <a:cs typeface="URW Gothic"/>
              </a:rPr>
              <a:t>products. </a:t>
            </a:r>
            <a:r>
              <a:rPr sz="1800" spc="-5" dirty="0">
                <a:latin typeface="URW Gothic"/>
                <a:cs typeface="URW Gothic"/>
              </a:rPr>
              <a:t>Example:</a:t>
            </a:r>
            <a:r>
              <a:rPr sz="1800" spc="50" dirty="0">
                <a:latin typeface="URW Gothic"/>
                <a:cs typeface="URW Gothic"/>
              </a:rPr>
              <a:t> </a:t>
            </a:r>
            <a:r>
              <a:rPr sz="1800" spc="-10" dirty="0">
                <a:latin typeface="URW Gothic"/>
                <a:cs typeface="URW Gothic"/>
              </a:rPr>
              <a:t>VGB.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2294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Lifeguards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03605" y="2346452"/>
            <a:ext cx="9796145" cy="330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ACD333"/>
                </a:solidFill>
                <a:latin typeface="Gothic Uralic"/>
                <a:cs typeface="Gothic Uralic"/>
              </a:rPr>
              <a:t>Lifeguards </a:t>
            </a:r>
            <a:r>
              <a:rPr sz="2400" b="1" dirty="0">
                <a:solidFill>
                  <a:srgbClr val="ACD333"/>
                </a:solidFill>
                <a:latin typeface="Gothic Uralic"/>
                <a:cs typeface="Gothic Uralic"/>
              </a:rPr>
              <a:t>must…</a:t>
            </a:r>
            <a:endParaRPr sz="2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 capable swimmers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Have a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clear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unobstructed 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view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bottom and areas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under</a:t>
            </a:r>
            <a:r>
              <a:rPr sz="1800" spc="2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supervision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Hold a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current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valid certification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as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</a:t>
            </a:r>
            <a:r>
              <a:rPr sz="1800" spc="-8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lifeguard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certified 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CPR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First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Aid </a:t>
            </a:r>
            <a:r>
              <a:rPr sz="1800" spc="-15" dirty="0">
                <a:solidFill>
                  <a:srgbClr val="404040"/>
                </a:solidFill>
                <a:latin typeface="URW Gothic"/>
                <a:cs typeface="URW Gothic"/>
              </a:rPr>
              <a:t>(pool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operator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must maintain copies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of</a:t>
            </a:r>
            <a:r>
              <a:rPr sz="1800" spc="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certifications)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prepared to enter the </a:t>
            </a:r>
            <a:r>
              <a:rPr sz="1800" spc="-15" dirty="0">
                <a:solidFill>
                  <a:srgbClr val="404040"/>
                </a:solidFill>
                <a:latin typeface="URW Gothic"/>
                <a:cs typeface="URW Gothic"/>
              </a:rPr>
              <a:t>water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any</a:t>
            </a:r>
            <a:r>
              <a:rPr sz="1800" spc="204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time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Have a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rescue tube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 CPR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pocket mask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their</a:t>
            </a:r>
            <a:r>
              <a:rPr sz="1800" spc="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person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similarly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attired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readily</a:t>
            </a:r>
            <a:r>
              <a:rPr sz="1800" spc="-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identifiable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" y="2667000"/>
              <a:ext cx="4192524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99476" y="0"/>
              <a:ext cx="1600200" cy="1597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09076" y="5873496"/>
              <a:ext cx="990600" cy="9845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02141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248" y="186690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696709"/>
            <a:chOff x="0" y="0"/>
            <a:chExt cx="12192000" cy="6696709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78211" y="5327903"/>
              <a:ext cx="1395984" cy="13685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629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Record</a:t>
            </a:r>
            <a:r>
              <a:rPr sz="3600" spc="-65" dirty="0"/>
              <a:t> </a:t>
            </a:r>
            <a:r>
              <a:rPr sz="3600" dirty="0"/>
              <a:t>Keeping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600252" y="2411984"/>
            <a:ext cx="8890000" cy="419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Document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following at opening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every 4</a:t>
            </a:r>
            <a:r>
              <a:rPr sz="1800" spc="7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hours:</a:t>
            </a:r>
            <a:endParaRPr sz="1800">
              <a:latin typeface="URW Gothic"/>
              <a:cs typeface="URW Gothic"/>
            </a:endParaRPr>
          </a:p>
          <a:p>
            <a:pPr marL="469265">
              <a:lnSpc>
                <a:spcPct val="100000"/>
              </a:lnSpc>
              <a:spcBef>
                <a:spcPts val="116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Free, total, and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combined chlorine </a:t>
            </a:r>
            <a:r>
              <a:rPr sz="1600" spc="-15" dirty="0">
                <a:solidFill>
                  <a:srgbClr val="404040"/>
                </a:solidFill>
                <a:latin typeface="URW Gothic"/>
                <a:cs typeface="URW Gothic"/>
              </a:rPr>
              <a:t>(if</a:t>
            </a:r>
            <a:r>
              <a:rPr sz="1600" spc="9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applicable)</a:t>
            </a:r>
            <a:endParaRPr sz="1600">
              <a:latin typeface="URW Gothic"/>
              <a:cs typeface="URW Gothic"/>
            </a:endParaRPr>
          </a:p>
          <a:p>
            <a:pPr marL="469265">
              <a:lnSpc>
                <a:spcPct val="100000"/>
              </a:lnSpc>
              <a:spcBef>
                <a:spcPts val="139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Bromine </a:t>
            </a:r>
            <a:r>
              <a:rPr sz="1600" spc="-15" dirty="0">
                <a:solidFill>
                  <a:srgbClr val="404040"/>
                </a:solidFill>
                <a:latin typeface="URW Gothic"/>
                <a:cs typeface="URW Gothic"/>
              </a:rPr>
              <a:t>(if</a:t>
            </a:r>
            <a:r>
              <a:rPr sz="1600" spc="5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applicable)</a:t>
            </a:r>
            <a:endParaRPr sz="1600">
              <a:latin typeface="URW Gothic"/>
              <a:cs typeface="URW Gothic"/>
            </a:endParaRPr>
          </a:p>
          <a:p>
            <a:pPr marL="469265">
              <a:lnSpc>
                <a:spcPct val="100000"/>
              </a:lnSpc>
              <a:spcBef>
                <a:spcPts val="138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20" dirty="0">
                <a:solidFill>
                  <a:srgbClr val="404040"/>
                </a:solidFill>
                <a:latin typeface="URW Gothic"/>
                <a:cs typeface="URW Gothic"/>
              </a:rPr>
              <a:t>Water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clarity, pH &amp;</a:t>
            </a:r>
            <a:r>
              <a:rPr sz="1600" spc="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Temperature</a:t>
            </a:r>
            <a:endParaRPr sz="1600">
              <a:latin typeface="URW Gothic"/>
              <a:cs typeface="URW Gothic"/>
            </a:endParaRPr>
          </a:p>
          <a:p>
            <a:pPr marL="469265">
              <a:lnSpc>
                <a:spcPct val="100000"/>
              </a:lnSpc>
              <a:spcBef>
                <a:spcPts val="138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5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chemicals</a:t>
            </a:r>
            <a:r>
              <a:rPr sz="1600" spc="-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added</a:t>
            </a:r>
            <a:endParaRPr sz="16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Document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following on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 daily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basis: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All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injuries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fecal</a:t>
            </a:r>
            <a:r>
              <a:rPr sz="1800" spc="-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accidents</a:t>
            </a:r>
            <a:endParaRPr sz="18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Document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following on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weekly</a:t>
            </a:r>
            <a:r>
              <a:rPr sz="1800" spc="9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basis:</a:t>
            </a:r>
            <a:endParaRPr sz="1800">
              <a:latin typeface="URW Gothic"/>
              <a:cs typeface="URW Gothic"/>
            </a:endParaRPr>
          </a:p>
          <a:p>
            <a:pPr marL="469265">
              <a:lnSpc>
                <a:spcPct val="100000"/>
              </a:lnSpc>
              <a:spcBef>
                <a:spcPts val="1005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Total</a:t>
            </a:r>
            <a:r>
              <a:rPr sz="1600" spc="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alkalinity</a:t>
            </a:r>
            <a:endParaRPr sz="1600">
              <a:latin typeface="URW Gothic"/>
              <a:cs typeface="URW Gothic"/>
            </a:endParaRPr>
          </a:p>
          <a:p>
            <a:pPr marL="469265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Stabilizer (CYA)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if</a:t>
            </a:r>
            <a:r>
              <a:rPr sz="1600" spc="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used</a:t>
            </a:r>
            <a:endParaRPr sz="1600">
              <a:latin typeface="URW Gothic"/>
              <a:cs typeface="URW Gothic"/>
            </a:endParaRPr>
          </a:p>
          <a:p>
            <a:pPr marL="354965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For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pool/spa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using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an automatic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chemical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control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system,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disinfectant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pH data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manually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tested and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recorded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every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12</a:t>
            </a:r>
            <a:r>
              <a:rPr sz="1800" spc="9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hours.</a:t>
            </a:r>
            <a:endParaRPr sz="1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" y="18285"/>
            <a:ext cx="9017508" cy="6437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4057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Chemical</a:t>
            </a:r>
            <a:r>
              <a:rPr sz="3600" spc="-70" dirty="0"/>
              <a:t> </a:t>
            </a:r>
            <a:r>
              <a:rPr sz="3600" spc="-5" dirty="0"/>
              <a:t>Storage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82879" y="2577230"/>
            <a:ext cx="10545445" cy="328549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Follow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product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label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directions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for chemical</a:t>
            </a:r>
            <a:r>
              <a:rPr sz="1800" spc="-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storage:</a:t>
            </a:r>
            <a:endParaRPr sz="1800">
              <a:latin typeface="URW Gothic"/>
              <a:cs typeface="URW Gothic"/>
            </a:endParaRPr>
          </a:p>
          <a:p>
            <a:pPr marL="756285" marR="5080" indent="-287020">
              <a:lnSpc>
                <a:spcPct val="100000"/>
              </a:lnSpc>
              <a:spcBef>
                <a:spcPts val="1005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Dress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for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safety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by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wearing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appropriate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safety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equipment </a:t>
            </a:r>
            <a:r>
              <a:rPr sz="1600" spc="-15" dirty="0">
                <a:solidFill>
                  <a:srgbClr val="404040"/>
                </a:solidFill>
                <a:latin typeface="URW Gothic"/>
                <a:cs typeface="URW Gothic"/>
              </a:rPr>
              <a:t>(for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example,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safety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goggles,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gloves,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and 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mask)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Separate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incompatible chemicals </a:t>
            </a:r>
            <a:r>
              <a:rPr sz="1600" spc="-15" dirty="0">
                <a:solidFill>
                  <a:srgbClr val="404040"/>
                </a:solidFill>
                <a:latin typeface="URW Gothic"/>
                <a:cs typeface="URW Gothic"/>
              </a:rPr>
              <a:t>(for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example, acid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and</a:t>
            </a:r>
            <a:r>
              <a:rPr sz="1600" spc="5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chlorine)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Lock chemicals up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to protect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people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and</a:t>
            </a:r>
            <a:r>
              <a:rPr sz="1600" spc="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animals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Keep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chemicals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dry and do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not mix different</a:t>
            </a:r>
            <a:r>
              <a:rPr sz="1600" spc="7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chemicals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Keep chemicals cool in a well-ventilated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area </a:t>
            </a:r>
            <a:r>
              <a:rPr sz="1600" spc="-15" dirty="0">
                <a:solidFill>
                  <a:srgbClr val="404040"/>
                </a:solidFill>
                <a:latin typeface="URW Gothic"/>
                <a:cs typeface="URW Gothic"/>
              </a:rPr>
              <a:t>away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from direct</a:t>
            </a:r>
            <a:r>
              <a:rPr sz="1600" spc="8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sunlight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Keep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chemicals closed in original,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labeled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container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Store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liquid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chemicals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low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prevent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accidental contact </a:t>
            </a:r>
            <a:r>
              <a:rPr sz="1600" spc="-15" dirty="0">
                <a:solidFill>
                  <a:srgbClr val="404040"/>
                </a:solidFill>
                <a:latin typeface="URW Gothic"/>
                <a:cs typeface="URW Gothic"/>
              </a:rPr>
              <a:t>with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chemicals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stored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below</a:t>
            </a:r>
            <a:r>
              <a:rPr sz="1600" spc="18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them</a:t>
            </a:r>
            <a:endParaRPr sz="16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7007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Chemical</a:t>
            </a:r>
            <a:r>
              <a:rPr sz="3600" spc="-70" dirty="0"/>
              <a:t> </a:t>
            </a:r>
            <a:r>
              <a:rPr sz="3600" spc="-5" dirty="0"/>
              <a:t>Safety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20674" y="2579118"/>
            <a:ext cx="10179685" cy="376427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Dress for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safety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by wearing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appropriate safety</a:t>
            </a:r>
            <a:r>
              <a:rPr sz="1700" spc="-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equipment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354965" algn="l"/>
              </a:tabLst>
            </a:pPr>
            <a:r>
              <a:rPr sz="13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Never</a:t>
            </a:r>
            <a:r>
              <a:rPr sz="1700" spc="-3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mix</a:t>
            </a:r>
            <a:endParaRPr sz="17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645"/>
              </a:spcBef>
              <a:tabLst>
                <a:tab pos="756285" algn="l"/>
              </a:tabLst>
            </a:pPr>
            <a:r>
              <a:rPr sz="1200" spc="20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Chlorine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products 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with acid, which could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create 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toxic</a:t>
            </a:r>
            <a:r>
              <a:rPr sz="1500" spc="-1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gases</a:t>
            </a:r>
            <a:endParaRPr sz="15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635"/>
              </a:spcBef>
              <a:tabLst>
                <a:tab pos="756285" algn="l"/>
              </a:tabLst>
            </a:pPr>
            <a:r>
              <a:rPr sz="1200" spc="20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Different pool 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chemicals with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each</a:t>
            </a:r>
            <a:r>
              <a:rPr sz="1500" spc="-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other</a:t>
            </a:r>
            <a:endParaRPr sz="15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Only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pre-dissolve pool chemicals when directed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by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the product</a:t>
            </a:r>
            <a:r>
              <a:rPr sz="1700" spc="-8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label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ts val="1839"/>
              </a:lnSpc>
              <a:spcBef>
                <a:spcPts val="585"/>
              </a:spcBef>
              <a:tabLst>
                <a:tab pos="354965" algn="l"/>
              </a:tabLst>
            </a:pPr>
            <a:r>
              <a:rPr sz="1350" spc="24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Always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add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chemical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to water,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NEVER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add water to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chemical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due to the potential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for</a:t>
            </a:r>
            <a:r>
              <a:rPr sz="1700" spc="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violent,</a:t>
            </a:r>
            <a:endParaRPr sz="1700">
              <a:latin typeface="URW Gothic"/>
              <a:cs typeface="URW Gothic"/>
            </a:endParaRPr>
          </a:p>
          <a:p>
            <a:pPr marL="355600">
              <a:lnSpc>
                <a:spcPts val="1839"/>
              </a:lnSpc>
            </a:pP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explosive</a:t>
            </a:r>
            <a:r>
              <a:rPr sz="1700" spc="-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reactions</a:t>
            </a:r>
            <a:endParaRPr sz="17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Read chemical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product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label before </a:t>
            </a:r>
            <a:r>
              <a:rPr sz="1700" spc="-5" dirty="0">
                <a:solidFill>
                  <a:srgbClr val="404040"/>
                </a:solidFill>
                <a:latin typeface="URW Gothic"/>
                <a:cs typeface="URW Gothic"/>
              </a:rPr>
              <a:t>each</a:t>
            </a:r>
            <a:r>
              <a:rPr sz="1700" spc="-8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URW Gothic"/>
                <a:cs typeface="URW Gothic"/>
              </a:rPr>
              <a:t>use</a:t>
            </a:r>
            <a:endParaRPr sz="17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645"/>
              </a:spcBef>
              <a:tabLst>
                <a:tab pos="756285" algn="l"/>
              </a:tabLst>
            </a:pPr>
            <a:r>
              <a:rPr sz="1200" spc="20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Handle </a:t>
            </a:r>
            <a:r>
              <a:rPr sz="1500" spc="5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a well-ventilated</a:t>
            </a:r>
            <a:r>
              <a:rPr sz="1500" spc="-10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area</a:t>
            </a:r>
            <a:endParaRPr sz="15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635"/>
              </a:spcBef>
              <a:tabLst>
                <a:tab pos="756285" algn="l"/>
              </a:tabLst>
            </a:pPr>
            <a:r>
              <a:rPr sz="1200" spc="20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Open one product container </a:t>
            </a:r>
            <a:r>
              <a:rPr sz="1500" spc="-10" dirty="0">
                <a:solidFill>
                  <a:srgbClr val="404040"/>
                </a:solidFill>
                <a:latin typeface="URW Gothic"/>
                <a:cs typeface="URW Gothic"/>
              </a:rPr>
              <a:t>at 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a time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close </a:t>
            </a:r>
            <a:r>
              <a:rPr sz="1500" spc="5" dirty="0">
                <a:solidFill>
                  <a:srgbClr val="404040"/>
                </a:solidFill>
                <a:latin typeface="URW Gothic"/>
                <a:cs typeface="URW Gothic"/>
              </a:rPr>
              <a:t>it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before 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opening</a:t>
            </a:r>
            <a:r>
              <a:rPr sz="1500" spc="-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another</a:t>
            </a:r>
            <a:endParaRPr sz="15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640"/>
              </a:spcBef>
              <a:tabLst>
                <a:tab pos="756285" algn="l"/>
              </a:tabLst>
            </a:pPr>
            <a:r>
              <a:rPr sz="1200" spc="20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Minimize dust,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fumes, and</a:t>
            </a:r>
            <a:r>
              <a:rPr sz="1500" spc="-5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splashes</a:t>
            </a:r>
            <a:endParaRPr sz="15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650"/>
              </a:spcBef>
              <a:tabLst>
                <a:tab pos="756285" algn="l"/>
              </a:tabLst>
            </a:pPr>
            <a:r>
              <a:rPr sz="1200" spc="20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500" spc="-5" dirty="0">
                <a:solidFill>
                  <a:srgbClr val="404040"/>
                </a:solidFill>
                <a:latin typeface="URW Gothic"/>
                <a:cs typeface="URW Gothic"/>
              </a:rPr>
              <a:t>Measure</a:t>
            </a:r>
            <a:r>
              <a:rPr sz="1500" spc="-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500" dirty="0">
                <a:solidFill>
                  <a:srgbClr val="404040"/>
                </a:solidFill>
                <a:latin typeface="URW Gothic"/>
                <a:cs typeface="URW Gothic"/>
              </a:rPr>
              <a:t>carefully</a:t>
            </a:r>
            <a:endParaRPr sz="15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6156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Fecal</a:t>
            </a:r>
            <a:r>
              <a:rPr sz="3600" spc="-70" dirty="0"/>
              <a:t> </a:t>
            </a:r>
            <a:r>
              <a:rPr sz="3600" dirty="0"/>
              <a:t>Accidents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74344" y="2482341"/>
            <a:ext cx="11000740" cy="405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Immediate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action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must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taken and 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 or spa closed until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it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has been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properly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treated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in 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accordance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with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procedures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found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120" dirty="0">
                <a:solidFill>
                  <a:srgbClr val="404040"/>
                </a:solidFill>
                <a:latin typeface="Verdana"/>
                <a:cs typeface="Verdana"/>
              </a:rPr>
              <a:t>CDC 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“Fecal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Incident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Response 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Recommendations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Pool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Staff”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guideline.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example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action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may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taken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follows:</a:t>
            </a:r>
            <a:endParaRPr sz="18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Close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 pool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Collect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as much as possible in a bucket or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net and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dispose in a sanitary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manner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5" dirty="0">
                <a:solidFill>
                  <a:srgbClr val="404040"/>
                </a:solidFill>
                <a:latin typeface="URW Gothic"/>
                <a:cs typeface="URW Gothic"/>
              </a:rPr>
              <a:t>It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is NOT RECOMMENDED </a:t>
            </a:r>
            <a:r>
              <a:rPr sz="1600" spc="-15" dirty="0">
                <a:solidFill>
                  <a:srgbClr val="404040"/>
                </a:solidFill>
                <a:latin typeface="URW Gothic"/>
                <a:cs typeface="URW Gothic"/>
              </a:rPr>
              <a:t>TO</a:t>
            </a:r>
            <a:r>
              <a:rPr sz="1600" spc="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VACUUM</a:t>
            </a:r>
            <a:endParaRPr sz="16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pool must be closed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until the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following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conditions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are met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ensure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proper contact time</a:t>
            </a:r>
            <a:r>
              <a:rPr sz="1600" spc="24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of</a:t>
            </a:r>
            <a:endParaRPr sz="1600">
              <a:latin typeface="URW Gothic"/>
              <a:cs typeface="URW Gothic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disinfectant is made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1600" dirty="0">
                <a:solidFill>
                  <a:srgbClr val="404040"/>
                </a:solidFill>
                <a:latin typeface="URW Gothic"/>
                <a:cs typeface="URW Gothic"/>
              </a:rPr>
              <a:t>kill 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any</a:t>
            </a:r>
            <a:r>
              <a:rPr sz="1600" spc="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germs:</a:t>
            </a:r>
            <a:endParaRPr sz="1600">
              <a:latin typeface="URW Gothic"/>
              <a:cs typeface="URW Gothic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sz="1100" spc="204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Formed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stool </a:t>
            </a:r>
            <a:r>
              <a:rPr sz="1400" spc="-190" dirty="0">
                <a:solidFill>
                  <a:srgbClr val="404040"/>
                </a:solidFill>
                <a:latin typeface="Verdana"/>
                <a:cs typeface="Verdana"/>
              </a:rPr>
              <a:t>–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If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pool or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spa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at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ideal water chemistry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conditions and the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free chlorine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at</a:t>
            </a:r>
            <a:r>
              <a:rPr sz="1400" spc="8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least</a:t>
            </a:r>
            <a:endParaRPr sz="1400">
              <a:latin typeface="URW Gothic"/>
              <a:cs typeface="URW Gothic"/>
            </a:endParaRPr>
          </a:p>
          <a:p>
            <a:pPr marL="1155700">
              <a:lnSpc>
                <a:spcPct val="100000"/>
              </a:lnSpc>
            </a:pP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2.0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ppm,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the pool </a:t>
            </a:r>
            <a:r>
              <a:rPr sz="1400" spc="5" dirty="0">
                <a:solidFill>
                  <a:srgbClr val="404040"/>
                </a:solidFill>
                <a:latin typeface="URW Gothic"/>
                <a:cs typeface="URW Gothic"/>
              </a:rPr>
              <a:t>will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need to be closed for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at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least 30</a:t>
            </a:r>
            <a:r>
              <a:rPr sz="1400" spc="-2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minutes</a:t>
            </a:r>
            <a:endParaRPr sz="1400">
              <a:latin typeface="URW Gothic"/>
              <a:cs typeface="URW Gothic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sz="1100" spc="21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Diarrhea </a:t>
            </a:r>
            <a:r>
              <a:rPr sz="1400" spc="-190" dirty="0">
                <a:solidFill>
                  <a:srgbClr val="404040"/>
                </a:solidFill>
                <a:latin typeface="Verdana"/>
                <a:cs typeface="Verdana"/>
              </a:rPr>
              <a:t>–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pool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spa needs to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be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Superchlorinated/Shocked to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raise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free chlorine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to</a:t>
            </a:r>
            <a:r>
              <a:rPr sz="1400" spc="229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at</a:t>
            </a:r>
            <a:endParaRPr sz="1400">
              <a:latin typeface="URW Gothic"/>
              <a:cs typeface="URW Gothic"/>
            </a:endParaRPr>
          </a:p>
          <a:p>
            <a:pPr marL="1155700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least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20.0 ppm and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kept closed </a:t>
            </a:r>
            <a:r>
              <a:rPr sz="1400" spc="-5" dirty="0">
                <a:solidFill>
                  <a:srgbClr val="404040"/>
                </a:solidFill>
                <a:latin typeface="URW Gothic"/>
                <a:cs typeface="URW Gothic"/>
              </a:rPr>
              <a:t>at </a:t>
            </a:r>
            <a:r>
              <a:rPr sz="1400" dirty="0">
                <a:solidFill>
                  <a:srgbClr val="404040"/>
                </a:solidFill>
                <a:latin typeface="URW Gothic"/>
                <a:cs typeface="URW Gothic"/>
              </a:rPr>
              <a:t>least </a:t>
            </a:r>
            <a:r>
              <a:rPr sz="1400" i="1" dirty="0">
                <a:latin typeface="URW Gothic"/>
                <a:cs typeface="URW Gothic"/>
              </a:rPr>
              <a:t>12.75</a:t>
            </a:r>
            <a:r>
              <a:rPr sz="1400" i="1" spc="-145" dirty="0">
                <a:latin typeface="URW Gothic"/>
                <a:cs typeface="URW Gothic"/>
              </a:rPr>
              <a:t> </a:t>
            </a:r>
            <a:r>
              <a:rPr sz="1400" i="1" spc="-5" dirty="0">
                <a:latin typeface="URW Gothic"/>
                <a:cs typeface="URW Gothic"/>
              </a:rPr>
              <a:t>hours.</a:t>
            </a:r>
            <a:endParaRPr sz="14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1250" spc="254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600" spc="-10" dirty="0">
                <a:solidFill>
                  <a:srgbClr val="404040"/>
                </a:solidFill>
                <a:latin typeface="URW Gothic"/>
                <a:cs typeface="URW Gothic"/>
              </a:rPr>
              <a:t>Document and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record</a:t>
            </a:r>
            <a:r>
              <a:rPr sz="1600" spc="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URW Gothic"/>
                <a:cs typeface="URW Gothic"/>
              </a:rPr>
              <a:t>incident</a:t>
            </a:r>
            <a:endParaRPr sz="16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5177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When to </a:t>
            </a:r>
            <a:r>
              <a:rPr sz="3600" spc="-5" dirty="0"/>
              <a:t>close </a:t>
            </a:r>
            <a:r>
              <a:rPr sz="3600" dirty="0"/>
              <a:t>the</a:t>
            </a:r>
            <a:r>
              <a:rPr sz="3600" spc="-65" dirty="0"/>
              <a:t> </a:t>
            </a:r>
            <a:r>
              <a:rPr sz="3600" spc="-5" dirty="0"/>
              <a:t>pool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3008" y="2775585"/>
            <a:ext cx="10768330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spc="-15" dirty="0">
                <a:solidFill>
                  <a:srgbClr val="404040"/>
                </a:solidFill>
                <a:latin typeface="URW Gothic"/>
                <a:cs typeface="URW Gothic"/>
              </a:rPr>
              <a:t>When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covering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for any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main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drain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or other suction outlet that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is not</a:t>
            </a:r>
            <a:r>
              <a:rPr sz="2000" spc="-10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properly</a:t>
            </a:r>
            <a:endParaRPr sz="2000">
              <a:latin typeface="URW Gothic"/>
              <a:cs typeface="URW Gothic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installed,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secured fastened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in compliance with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requirements within</a:t>
            </a:r>
            <a:r>
              <a:rPr sz="2000" spc="-19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ANSI/ASME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A </a:t>
            </a:r>
            <a:r>
              <a:rPr sz="2000" spc="-15" dirty="0">
                <a:solidFill>
                  <a:srgbClr val="404040"/>
                </a:solidFill>
                <a:latin typeface="URW Gothic"/>
                <a:cs typeface="URW Gothic"/>
              </a:rPr>
              <a:t>SVRS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system not</a:t>
            </a:r>
            <a:r>
              <a:rPr sz="2000" spc="-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functioning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Disinfectant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too</a:t>
            </a:r>
            <a:r>
              <a:rPr sz="2000" spc="-6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low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Circulation or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disinfectant system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not working</a:t>
            </a:r>
            <a:r>
              <a:rPr sz="2000" spc="-1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properly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Chemical controller not</a:t>
            </a:r>
            <a:r>
              <a:rPr sz="2000" spc="-8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functioning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Lifeguard not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provided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when</a:t>
            </a:r>
            <a:r>
              <a:rPr sz="2000" spc="-6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needed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spc="80" dirty="0">
                <a:solidFill>
                  <a:srgbClr val="404040"/>
                </a:solidFill>
                <a:latin typeface="Verdana"/>
                <a:cs typeface="Verdana"/>
              </a:rPr>
              <a:t>Can’t</a:t>
            </a:r>
            <a:r>
              <a:rPr sz="2000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see</a:t>
            </a:r>
            <a:r>
              <a:rPr sz="20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Verdana"/>
                <a:cs typeface="Verdana"/>
              </a:rPr>
              <a:t>bottom</a:t>
            </a:r>
            <a:r>
              <a:rPr sz="2000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Verdana"/>
                <a:cs typeface="Verdana"/>
              </a:rPr>
              <a:t>pool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" y="2667000"/>
              <a:ext cx="4192524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99476" y="0"/>
              <a:ext cx="1600200" cy="1597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09076" y="5873496"/>
              <a:ext cx="990600" cy="9845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02141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248" y="186690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696709"/>
            <a:chOff x="0" y="0"/>
            <a:chExt cx="12192000" cy="6696709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78211" y="5327903"/>
              <a:ext cx="1395984" cy="13685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5177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When to </a:t>
            </a:r>
            <a:r>
              <a:rPr sz="3600" spc="-5" dirty="0"/>
              <a:t>close </a:t>
            </a:r>
            <a:r>
              <a:rPr sz="3600" dirty="0"/>
              <a:t>the</a:t>
            </a:r>
            <a:r>
              <a:rPr sz="3600" spc="-65" dirty="0"/>
              <a:t> </a:t>
            </a:r>
            <a:r>
              <a:rPr sz="3600" spc="-5" dirty="0"/>
              <a:t>pool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574344" y="2505758"/>
            <a:ext cx="10074910" cy="26168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5600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The water clarity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is not sufficient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clearly see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drain from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2000" spc="-24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deck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Artificial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lighting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not</a:t>
            </a:r>
            <a:r>
              <a:rPr sz="2000" spc="-5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working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spc="-15" dirty="0">
                <a:solidFill>
                  <a:srgbClr val="404040"/>
                </a:solidFill>
                <a:latin typeface="URW Gothic"/>
                <a:cs typeface="URW Gothic"/>
              </a:rPr>
              <a:t>When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a fecal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accident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occurs until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it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has been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properly</a:t>
            </a:r>
            <a:r>
              <a:rPr sz="2000" spc="-8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treated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spc="-15" dirty="0">
                <a:solidFill>
                  <a:srgbClr val="404040"/>
                </a:solidFill>
                <a:latin typeface="URW Gothic"/>
                <a:cs typeface="URW Gothic"/>
              </a:rPr>
              <a:t>When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a recreational waterborne illness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is linked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to the</a:t>
            </a:r>
            <a:r>
              <a:rPr sz="2000" spc="-16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pool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Improper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unauthorized use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of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chemicals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which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may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present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a health</a:t>
            </a:r>
            <a:r>
              <a:rPr sz="2000" spc="-1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hazard</a:t>
            </a:r>
            <a:endParaRPr sz="20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Electrical</a:t>
            </a:r>
            <a:r>
              <a:rPr sz="2000" spc="-5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hazard</a:t>
            </a:r>
            <a:endParaRPr sz="20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" y="0"/>
            <a:ext cx="6894576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112" y="183228"/>
            <a:ext cx="5407421" cy="6674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7469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Overview Anatomy </a:t>
            </a:r>
            <a:r>
              <a:rPr sz="3600" dirty="0"/>
              <a:t>of a</a:t>
            </a:r>
            <a:r>
              <a:rPr sz="3600" spc="-15" dirty="0"/>
              <a:t> </a:t>
            </a:r>
            <a:r>
              <a:rPr sz="3600" spc="-5" dirty="0"/>
              <a:t>Pool/Spa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133600" y="2688335"/>
            <a:ext cx="6967728" cy="3828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7" y="2667000"/>
              <a:ext cx="4191000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" y="2895600"/>
              <a:ext cx="2362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99476" y="0"/>
              <a:ext cx="1600200" cy="15971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09076" y="5873496"/>
              <a:ext cx="990600" cy="9845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02142" y="3915155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648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118"/>
                  </a:lnTo>
                  <a:lnTo>
                    <a:pt x="1330071" y="498856"/>
                  </a:lnTo>
                  <a:lnTo>
                    <a:pt x="1127378" y="536829"/>
                  </a:lnTo>
                  <a:lnTo>
                    <a:pt x="829309" y="588391"/>
                  </a:lnTo>
                  <a:lnTo>
                    <a:pt x="447928" y="646811"/>
                  </a:lnTo>
                  <a:lnTo>
                    <a:pt x="174751" y="683895"/>
                  </a:lnTo>
                  <a:lnTo>
                    <a:pt x="0" y="705104"/>
                  </a:lnTo>
                  <a:lnTo>
                    <a:pt x="9701" y="720439"/>
                  </a:lnTo>
                  <a:lnTo>
                    <a:pt x="39115" y="766445"/>
                  </a:lnTo>
                  <a:lnTo>
                    <a:pt x="66166" y="767222"/>
                  </a:lnTo>
                  <a:lnTo>
                    <a:pt x="95131" y="767666"/>
                  </a:lnTo>
                  <a:lnTo>
                    <a:pt x="125954" y="767784"/>
                  </a:lnTo>
                  <a:lnTo>
                    <a:pt x="192949" y="767068"/>
                  </a:lnTo>
                  <a:lnTo>
                    <a:pt x="305973" y="763722"/>
                  </a:lnTo>
                  <a:lnTo>
                    <a:pt x="477701" y="755314"/>
                  </a:lnTo>
                  <a:lnTo>
                    <a:pt x="773052" y="735159"/>
                  </a:lnTo>
                  <a:lnTo>
                    <a:pt x="1336019" y="685198"/>
                  </a:lnTo>
                  <a:lnTo>
                    <a:pt x="2059023" y="606892"/>
                  </a:lnTo>
                  <a:lnTo>
                    <a:pt x="2689041" y="527299"/>
                  </a:lnTo>
                  <a:lnTo>
                    <a:pt x="3038251" y="477184"/>
                  </a:lnTo>
                  <a:lnTo>
                    <a:pt x="3250138" y="443259"/>
                  </a:lnTo>
                  <a:lnTo>
                    <a:pt x="3288029" y="436753"/>
                  </a:lnTo>
                  <a:lnTo>
                    <a:pt x="3280235" y="379744"/>
                  </a:lnTo>
                  <a:lnTo>
                    <a:pt x="3273959" y="334437"/>
                  </a:lnTo>
                  <a:lnTo>
                    <a:pt x="3264862" y="270419"/>
                  </a:lnTo>
                  <a:lnTo>
                    <a:pt x="3252759" y="189208"/>
                  </a:lnTo>
                  <a:lnTo>
                    <a:pt x="3249394" y="166252"/>
                  </a:lnTo>
                  <a:lnTo>
                    <a:pt x="3245343" y="137980"/>
                  </a:lnTo>
                  <a:lnTo>
                    <a:pt x="3240328" y="102265"/>
                  </a:lnTo>
                  <a:lnTo>
                    <a:pt x="3234075" y="56981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12192000" cy="6577965"/>
            </a:xfrm>
            <a:custGeom>
              <a:avLst/>
              <a:gdLst/>
              <a:ahLst/>
              <a:cxnLst/>
              <a:rect l="l" t="t" r="r" b="b"/>
              <a:pathLst>
                <a:path w="12192000" h="6577965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55676" y="6380480"/>
                  </a:lnTo>
                  <a:lnTo>
                    <a:pt x="455676" y="6569075"/>
                  </a:lnTo>
                  <a:lnTo>
                    <a:pt x="11733276" y="6577838"/>
                  </a:lnTo>
                  <a:lnTo>
                    <a:pt x="11733276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4245991"/>
                  </a:lnTo>
                  <a:lnTo>
                    <a:pt x="10966450" y="4367784"/>
                  </a:lnTo>
                  <a:lnTo>
                    <a:pt x="10196195" y="4470273"/>
                  </a:lnTo>
                  <a:lnTo>
                    <a:pt x="9942449" y="4498340"/>
                  </a:lnTo>
                  <a:lnTo>
                    <a:pt x="9429242" y="4549140"/>
                  </a:lnTo>
                  <a:lnTo>
                    <a:pt x="8922893" y="4591304"/>
                  </a:lnTo>
                  <a:lnTo>
                    <a:pt x="8671433" y="4608830"/>
                  </a:lnTo>
                  <a:lnTo>
                    <a:pt x="7921498" y="4648835"/>
                  </a:lnTo>
                  <a:lnTo>
                    <a:pt x="7186168" y="4671695"/>
                  </a:lnTo>
                  <a:lnTo>
                    <a:pt x="6468872" y="4680077"/>
                  </a:lnTo>
                  <a:lnTo>
                    <a:pt x="6002020" y="4678299"/>
                  </a:lnTo>
                  <a:lnTo>
                    <a:pt x="5104257" y="4659122"/>
                  </a:lnTo>
                  <a:lnTo>
                    <a:pt x="4462653" y="4633341"/>
                  </a:lnTo>
                  <a:lnTo>
                    <a:pt x="3284080" y="4560062"/>
                  </a:lnTo>
                  <a:lnTo>
                    <a:pt x="2587117" y="4502150"/>
                  </a:lnTo>
                  <a:lnTo>
                    <a:pt x="1974723" y="4439031"/>
                  </a:lnTo>
                  <a:lnTo>
                    <a:pt x="1451483" y="4378198"/>
                  </a:lnTo>
                  <a:lnTo>
                    <a:pt x="859409" y="4301363"/>
                  </a:lnTo>
                  <a:lnTo>
                    <a:pt x="476377" y="4243171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36266" y="2954223"/>
            <a:ext cx="5860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Questions? Comments?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7" y="2667000"/>
              <a:ext cx="4191000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" y="2895600"/>
              <a:ext cx="2362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99476" y="0"/>
              <a:ext cx="1600200" cy="15971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09076" y="5873496"/>
              <a:ext cx="990600" cy="9845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02142" y="3915155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648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118"/>
                  </a:lnTo>
                  <a:lnTo>
                    <a:pt x="1330071" y="498856"/>
                  </a:lnTo>
                  <a:lnTo>
                    <a:pt x="1127378" y="536829"/>
                  </a:lnTo>
                  <a:lnTo>
                    <a:pt x="829309" y="588391"/>
                  </a:lnTo>
                  <a:lnTo>
                    <a:pt x="447928" y="646811"/>
                  </a:lnTo>
                  <a:lnTo>
                    <a:pt x="174751" y="683895"/>
                  </a:lnTo>
                  <a:lnTo>
                    <a:pt x="0" y="705104"/>
                  </a:lnTo>
                  <a:lnTo>
                    <a:pt x="9701" y="720439"/>
                  </a:lnTo>
                  <a:lnTo>
                    <a:pt x="39115" y="766445"/>
                  </a:lnTo>
                  <a:lnTo>
                    <a:pt x="66166" y="767222"/>
                  </a:lnTo>
                  <a:lnTo>
                    <a:pt x="95131" y="767666"/>
                  </a:lnTo>
                  <a:lnTo>
                    <a:pt x="125954" y="767784"/>
                  </a:lnTo>
                  <a:lnTo>
                    <a:pt x="192949" y="767068"/>
                  </a:lnTo>
                  <a:lnTo>
                    <a:pt x="305973" y="763722"/>
                  </a:lnTo>
                  <a:lnTo>
                    <a:pt x="477701" y="755314"/>
                  </a:lnTo>
                  <a:lnTo>
                    <a:pt x="773052" y="735159"/>
                  </a:lnTo>
                  <a:lnTo>
                    <a:pt x="1336019" y="685198"/>
                  </a:lnTo>
                  <a:lnTo>
                    <a:pt x="2059023" y="606892"/>
                  </a:lnTo>
                  <a:lnTo>
                    <a:pt x="2689041" y="527299"/>
                  </a:lnTo>
                  <a:lnTo>
                    <a:pt x="3038251" y="477184"/>
                  </a:lnTo>
                  <a:lnTo>
                    <a:pt x="3250138" y="443259"/>
                  </a:lnTo>
                  <a:lnTo>
                    <a:pt x="3288029" y="436753"/>
                  </a:lnTo>
                  <a:lnTo>
                    <a:pt x="3280235" y="379744"/>
                  </a:lnTo>
                  <a:lnTo>
                    <a:pt x="3273959" y="334437"/>
                  </a:lnTo>
                  <a:lnTo>
                    <a:pt x="3264862" y="270419"/>
                  </a:lnTo>
                  <a:lnTo>
                    <a:pt x="3252759" y="189208"/>
                  </a:lnTo>
                  <a:lnTo>
                    <a:pt x="3249394" y="166252"/>
                  </a:lnTo>
                  <a:lnTo>
                    <a:pt x="3245343" y="137980"/>
                  </a:lnTo>
                  <a:lnTo>
                    <a:pt x="3240328" y="102265"/>
                  </a:lnTo>
                  <a:lnTo>
                    <a:pt x="3234075" y="56981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12192000" cy="6577965"/>
            </a:xfrm>
            <a:custGeom>
              <a:avLst/>
              <a:gdLst/>
              <a:ahLst/>
              <a:cxnLst/>
              <a:rect l="l" t="t" r="r" b="b"/>
              <a:pathLst>
                <a:path w="12192000" h="6577965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55676" y="6380480"/>
                  </a:lnTo>
                  <a:lnTo>
                    <a:pt x="455676" y="6569075"/>
                  </a:lnTo>
                  <a:lnTo>
                    <a:pt x="11733276" y="6577838"/>
                  </a:lnTo>
                  <a:lnTo>
                    <a:pt x="11733276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4245991"/>
                  </a:lnTo>
                  <a:lnTo>
                    <a:pt x="10966450" y="4367784"/>
                  </a:lnTo>
                  <a:lnTo>
                    <a:pt x="10196195" y="4470273"/>
                  </a:lnTo>
                  <a:lnTo>
                    <a:pt x="9942449" y="4498340"/>
                  </a:lnTo>
                  <a:lnTo>
                    <a:pt x="9429242" y="4549140"/>
                  </a:lnTo>
                  <a:lnTo>
                    <a:pt x="8922893" y="4591304"/>
                  </a:lnTo>
                  <a:lnTo>
                    <a:pt x="8671433" y="4608830"/>
                  </a:lnTo>
                  <a:lnTo>
                    <a:pt x="7921498" y="4648835"/>
                  </a:lnTo>
                  <a:lnTo>
                    <a:pt x="7186168" y="4671695"/>
                  </a:lnTo>
                  <a:lnTo>
                    <a:pt x="6468872" y="4680077"/>
                  </a:lnTo>
                  <a:lnTo>
                    <a:pt x="6002020" y="4678299"/>
                  </a:lnTo>
                  <a:lnTo>
                    <a:pt x="5104257" y="4659122"/>
                  </a:lnTo>
                  <a:lnTo>
                    <a:pt x="4462653" y="4633341"/>
                  </a:lnTo>
                  <a:lnTo>
                    <a:pt x="3284080" y="4560062"/>
                  </a:lnTo>
                  <a:lnTo>
                    <a:pt x="2587117" y="4502150"/>
                  </a:lnTo>
                  <a:lnTo>
                    <a:pt x="1974723" y="4439031"/>
                  </a:lnTo>
                  <a:lnTo>
                    <a:pt x="1451483" y="4378198"/>
                  </a:lnTo>
                  <a:lnTo>
                    <a:pt x="859409" y="4301363"/>
                  </a:lnTo>
                  <a:lnTo>
                    <a:pt x="476377" y="4243171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8644" y="1578863"/>
            <a:ext cx="3752088" cy="38770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7" y="2667000"/>
              <a:ext cx="4191000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" y="2895600"/>
              <a:ext cx="2362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99476" y="0"/>
              <a:ext cx="1600200" cy="1597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09076" y="5873496"/>
              <a:ext cx="990600" cy="9845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12192000" cy="6399530"/>
            </a:xfrm>
            <a:custGeom>
              <a:avLst/>
              <a:gdLst/>
              <a:ahLst/>
              <a:cxnLst/>
              <a:rect l="l" t="t" r="r" b="b"/>
              <a:pathLst>
                <a:path w="12192000" h="63995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60248" y="6380480"/>
                  </a:lnTo>
                  <a:lnTo>
                    <a:pt x="460248" y="6399530"/>
                  </a:lnTo>
                  <a:lnTo>
                    <a:pt x="11737848" y="6399530"/>
                  </a:lnTo>
                  <a:lnTo>
                    <a:pt x="11737848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78211" y="5327903"/>
            <a:ext cx="1395984" cy="1368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736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Health</a:t>
            </a:r>
            <a:r>
              <a:rPr sz="3600" spc="-50" dirty="0"/>
              <a:t> </a:t>
            </a:r>
            <a:r>
              <a:rPr sz="3600" spc="-5" dirty="0"/>
              <a:t>Concerns</a:t>
            </a:r>
            <a:endParaRPr sz="3600"/>
          </a:p>
        </p:txBody>
      </p:sp>
      <p:sp>
        <p:nvSpPr>
          <p:cNvPr id="16" name="object 16"/>
          <p:cNvSpPr txBox="1"/>
          <p:nvPr/>
        </p:nvSpPr>
        <p:spPr>
          <a:xfrm>
            <a:off x="565810" y="2628391"/>
            <a:ext cx="4260850" cy="302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289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5" dirty="0">
                <a:solidFill>
                  <a:srgbClr val="404040"/>
                </a:solidFill>
                <a:latin typeface="URW Gothic"/>
                <a:cs typeface="URW Gothic"/>
              </a:rPr>
              <a:t>It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possible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to spread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illness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from  person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person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via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or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spa  </a:t>
            </a:r>
            <a:r>
              <a:rPr sz="1800" spc="-15" dirty="0">
                <a:solidFill>
                  <a:srgbClr val="404040"/>
                </a:solidFill>
                <a:latin typeface="URW Gothic"/>
                <a:cs typeface="URW Gothic"/>
              </a:rPr>
              <a:t>water</a:t>
            </a:r>
            <a:endParaRPr sz="1800">
              <a:latin typeface="URW Gothic"/>
              <a:cs typeface="URW Gothic"/>
            </a:endParaRPr>
          </a:p>
          <a:p>
            <a:pPr marL="355600" marR="11430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Common forms of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these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illnesses 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include: </a:t>
            </a:r>
            <a:r>
              <a:rPr sz="1800" i="1" spc="-5" dirty="0">
                <a:solidFill>
                  <a:srgbClr val="404040"/>
                </a:solidFill>
                <a:latin typeface="URW Gothic"/>
                <a:cs typeface="URW Gothic"/>
              </a:rPr>
              <a:t>E. </a:t>
            </a:r>
            <a:r>
              <a:rPr sz="1800" i="1" dirty="0">
                <a:solidFill>
                  <a:srgbClr val="404040"/>
                </a:solidFill>
                <a:latin typeface="URW Gothic"/>
                <a:cs typeface="URW Gothic"/>
              </a:rPr>
              <a:t>coli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0157:H7,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Hepatitis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A, 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Giardia,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800" i="1" spc="-5" dirty="0">
                <a:solidFill>
                  <a:srgbClr val="404040"/>
                </a:solidFill>
                <a:latin typeface="URW Gothic"/>
                <a:cs typeface="URW Gothic"/>
              </a:rPr>
              <a:t>Cryptosporidium 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(Crypto)</a:t>
            </a:r>
            <a:endParaRPr sz="1800">
              <a:latin typeface="URW Gothic"/>
              <a:cs typeface="URW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Disinfecting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keeping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proper  </a:t>
            </a:r>
            <a:r>
              <a:rPr sz="1800" spc="-15" dirty="0">
                <a:solidFill>
                  <a:srgbClr val="404040"/>
                </a:solidFill>
                <a:latin typeface="URW Gothic"/>
                <a:cs typeface="URW Gothic"/>
              </a:rPr>
              <a:t>water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chemistry </a:t>
            </a:r>
            <a:r>
              <a:rPr sz="1800" spc="10" dirty="0">
                <a:solidFill>
                  <a:srgbClr val="404040"/>
                </a:solidFill>
                <a:latin typeface="URW Gothic"/>
                <a:cs typeface="URW Gothic"/>
              </a:rPr>
              <a:t>in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pool/spa will  reduce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risk of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these</a:t>
            </a:r>
            <a:r>
              <a:rPr sz="1800" spc="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pathogens</a:t>
            </a:r>
            <a:endParaRPr sz="1800">
              <a:latin typeface="URW Gothic"/>
              <a:cs typeface="URW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42484" y="3186176"/>
            <a:ext cx="6581775" cy="1567180"/>
          </a:xfrm>
          <a:custGeom>
            <a:avLst/>
            <a:gdLst/>
            <a:ahLst/>
            <a:cxnLst/>
            <a:rect l="l" t="t" r="r" b="b"/>
            <a:pathLst>
              <a:path w="6581775" h="1567179">
                <a:moveTo>
                  <a:pt x="6575171" y="0"/>
                </a:moveTo>
                <a:lnTo>
                  <a:pt x="6575171" y="1567180"/>
                </a:lnTo>
              </a:path>
              <a:path w="6581775" h="1567179">
                <a:moveTo>
                  <a:pt x="0" y="6350"/>
                </a:moveTo>
                <a:lnTo>
                  <a:pt x="6581521" y="6350"/>
                </a:lnTo>
              </a:path>
              <a:path w="6581775" h="1567179">
                <a:moveTo>
                  <a:pt x="0" y="1560830"/>
                </a:moveTo>
                <a:lnTo>
                  <a:pt x="6581521" y="15608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139309" y="1143000"/>
          <a:ext cx="6584315" cy="3604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3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9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Germ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155"/>
                        </a:lnSpc>
                        <a:spcBef>
                          <a:spcPts val="340"/>
                        </a:spcBef>
                      </a:pPr>
                      <a:r>
                        <a:rPr sz="1800" b="1" i="1" spc="-2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E.</a:t>
                      </a:r>
                      <a:r>
                        <a:rPr sz="1800" b="1" i="1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i="1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Coli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ts val="215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0157:H7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Hepatitis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A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Giardia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i="1" spc="-1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Cryptosporidium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Gothic Uralic"/>
                          <a:cs typeface="Gothic Uralic"/>
                        </a:rPr>
                        <a:t>Time</a:t>
                      </a:r>
                      <a:endParaRPr sz="1800">
                        <a:latin typeface="Gothic Uralic"/>
                        <a:cs typeface="Gothic Ural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2EECD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1555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URW Gothic"/>
                          <a:cs typeface="URW Gothic"/>
                        </a:rPr>
                        <a:t>Less  </a:t>
                      </a:r>
                      <a:r>
                        <a:rPr sz="1800" spc="-10" dirty="0">
                          <a:latin typeface="URW Gothic"/>
                          <a:cs typeface="URW Gothic"/>
                        </a:rPr>
                        <a:t>than </a:t>
                      </a:r>
                      <a:r>
                        <a:rPr sz="1800" dirty="0">
                          <a:latin typeface="URW Gothic"/>
                          <a:cs typeface="URW Gothic"/>
                        </a:rPr>
                        <a:t>1  m</a:t>
                      </a:r>
                      <a:r>
                        <a:rPr sz="1800" spc="25" dirty="0">
                          <a:latin typeface="URW Gothic"/>
                          <a:cs typeface="URW Gothic"/>
                        </a:rPr>
                        <a:t>i</a:t>
                      </a:r>
                      <a:r>
                        <a:rPr sz="1800" spc="-10" dirty="0">
                          <a:latin typeface="URW Gothic"/>
                          <a:cs typeface="URW Gothic"/>
                        </a:rPr>
                        <a:t>n</a:t>
                      </a:r>
                      <a:r>
                        <a:rPr sz="1800" dirty="0">
                          <a:latin typeface="URW Gothic"/>
                          <a:cs typeface="URW Gothic"/>
                        </a:rPr>
                        <a:t>u</a:t>
                      </a:r>
                      <a:r>
                        <a:rPr sz="1800" spc="-15" dirty="0">
                          <a:latin typeface="URW Gothic"/>
                          <a:cs typeface="URW Gothic"/>
                        </a:rPr>
                        <a:t>t</a:t>
                      </a:r>
                      <a:r>
                        <a:rPr sz="1800" dirty="0">
                          <a:latin typeface="URW Gothic"/>
                          <a:cs typeface="URW Gothic"/>
                        </a:rPr>
                        <a:t>e</a:t>
                      </a:r>
                      <a:endParaRPr sz="1800">
                        <a:latin typeface="URW Gothic"/>
                        <a:cs typeface="URW Goth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2EECD"/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192405" indent="-781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URW Gothic"/>
                          <a:cs typeface="URW Gothic"/>
                        </a:rPr>
                        <a:t>About</a:t>
                      </a:r>
                      <a:r>
                        <a:rPr sz="1800" spc="-105" dirty="0">
                          <a:latin typeface="URW Gothic"/>
                          <a:cs typeface="URW Gothic"/>
                        </a:rPr>
                        <a:t> </a:t>
                      </a:r>
                      <a:r>
                        <a:rPr sz="1800" spc="-5" dirty="0">
                          <a:latin typeface="URW Gothic"/>
                          <a:cs typeface="URW Gothic"/>
                        </a:rPr>
                        <a:t>16  minutes</a:t>
                      </a:r>
                      <a:endParaRPr sz="1800">
                        <a:latin typeface="URW Gothic"/>
                        <a:cs typeface="URW Goth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2EECD"/>
                    </a:solidFill>
                  </a:tcPr>
                </a:tc>
                <a:tc>
                  <a:txBody>
                    <a:bodyPr/>
                    <a:lstStyle/>
                    <a:p>
                      <a:pPr marL="414020" marR="183515" indent="-219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25" dirty="0">
                          <a:latin typeface="URW Gothic"/>
                          <a:cs typeface="URW Gothic"/>
                        </a:rPr>
                        <a:t>A</a:t>
                      </a:r>
                      <a:r>
                        <a:rPr sz="1800" spc="-5" dirty="0">
                          <a:latin typeface="URW Gothic"/>
                          <a:cs typeface="URW Gothic"/>
                        </a:rPr>
                        <a:t>bout  45</a:t>
                      </a:r>
                      <a:endParaRPr sz="1800">
                        <a:latin typeface="URW Gothic"/>
                        <a:cs typeface="URW Gothic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URW Gothic"/>
                          <a:cs typeface="URW Gothic"/>
                        </a:rPr>
                        <a:t>minutes</a:t>
                      </a:r>
                      <a:endParaRPr sz="1800">
                        <a:latin typeface="URW Gothic"/>
                        <a:cs typeface="URW Goth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2EECD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URW Gothic"/>
                          <a:cs typeface="URW Gothic"/>
                        </a:rPr>
                        <a:t>About</a:t>
                      </a:r>
                      <a:r>
                        <a:rPr sz="1800" spc="-30" dirty="0">
                          <a:latin typeface="URW Gothic"/>
                          <a:cs typeface="URW Gothic"/>
                        </a:rPr>
                        <a:t> </a:t>
                      </a:r>
                      <a:r>
                        <a:rPr sz="1800" spc="-10" dirty="0">
                          <a:latin typeface="URW Gothic"/>
                          <a:cs typeface="URW Gothic"/>
                        </a:rPr>
                        <a:t>15,300</a:t>
                      </a:r>
                      <a:endParaRPr sz="1800">
                        <a:latin typeface="URW Gothic"/>
                        <a:cs typeface="URW Gothic"/>
                      </a:endParaRPr>
                    </a:p>
                    <a:p>
                      <a:pPr marL="794385" marR="231140" indent="-5600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URW Gothic"/>
                          <a:cs typeface="URW Gothic"/>
                        </a:rPr>
                        <a:t>minutes or</a:t>
                      </a:r>
                      <a:r>
                        <a:rPr sz="1800" spc="-55" dirty="0">
                          <a:latin typeface="URW Gothic"/>
                          <a:cs typeface="URW Gothic"/>
                        </a:rPr>
                        <a:t> </a:t>
                      </a:r>
                      <a:r>
                        <a:rPr sz="1800" spc="-10" dirty="0">
                          <a:latin typeface="URW Gothic"/>
                          <a:cs typeface="URW Gothic"/>
                        </a:rPr>
                        <a:t>10.6  </a:t>
                      </a:r>
                      <a:r>
                        <a:rPr sz="1800" spc="-5" dirty="0">
                          <a:latin typeface="URW Gothic"/>
                          <a:cs typeface="URW Gothic"/>
                        </a:rPr>
                        <a:t>days</a:t>
                      </a:r>
                      <a:endParaRPr sz="1800">
                        <a:latin typeface="URW Gothic"/>
                        <a:cs typeface="URW Goth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2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17575"/>
            <a:ext cx="70821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How Are </a:t>
            </a:r>
            <a:r>
              <a:rPr sz="3200" spc="-5" dirty="0"/>
              <a:t>Illnesses Spread </a:t>
            </a:r>
            <a:r>
              <a:rPr sz="3200" dirty="0"/>
              <a:t>at</a:t>
            </a:r>
            <a:r>
              <a:rPr sz="3200" spc="-110" dirty="0"/>
              <a:t> </a:t>
            </a:r>
            <a:r>
              <a:rPr sz="3200" dirty="0"/>
              <a:t>Aquatic  </a:t>
            </a:r>
            <a:r>
              <a:rPr sz="3200" spc="-5" dirty="0"/>
              <a:t>Facilities?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74344" y="2592704"/>
            <a:ext cx="10387330" cy="282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These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illnesses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are not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only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spread by blood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- most can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spread:</a:t>
            </a:r>
            <a:endParaRPr sz="24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2295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By swallowing contaminated</a:t>
            </a:r>
            <a:r>
              <a:rPr sz="2000" spc="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water</a:t>
            </a:r>
            <a:endParaRPr sz="20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465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By accidentally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swallowing something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that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has come in contact with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2000" spc="-8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stool</a:t>
            </a:r>
            <a:endParaRPr sz="2000">
              <a:latin typeface="URW Gothic"/>
              <a:cs typeface="URW Gothic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of a person or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animal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infected with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2000" spc="-16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germ</a:t>
            </a:r>
            <a:endParaRPr sz="2000">
              <a:latin typeface="URW Gothic"/>
              <a:cs typeface="URW Gothic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By swallowing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germ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picked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up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from surfaces </a:t>
            </a:r>
            <a:r>
              <a:rPr sz="2000" spc="-10" dirty="0">
                <a:solidFill>
                  <a:srgbClr val="404040"/>
                </a:solidFill>
                <a:latin typeface="URW Gothic"/>
                <a:cs typeface="URW Gothic"/>
              </a:rPr>
              <a:t>(such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as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lounge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chairs, </a:t>
            </a:r>
            <a:r>
              <a:rPr sz="2000" spc="-60" dirty="0">
                <a:solidFill>
                  <a:srgbClr val="404040"/>
                </a:solidFill>
                <a:latin typeface="URW Gothic"/>
                <a:cs typeface="URW Gothic"/>
              </a:rPr>
              <a:t>picnic 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tables, bathroom fixtures, changing tables) contaminated with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stool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from 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an infected</a:t>
            </a:r>
            <a:r>
              <a:rPr sz="2000" spc="-4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person</a:t>
            </a:r>
            <a:endParaRPr sz="20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8411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How </a:t>
            </a:r>
            <a:r>
              <a:rPr sz="3600" spc="5" dirty="0"/>
              <a:t>do </a:t>
            </a:r>
            <a:r>
              <a:rPr sz="3600" dirty="0"/>
              <a:t>I </a:t>
            </a:r>
            <a:r>
              <a:rPr sz="3600" spc="-5" dirty="0"/>
              <a:t>promote </a:t>
            </a:r>
            <a:r>
              <a:rPr sz="3600" dirty="0"/>
              <a:t>healthy</a:t>
            </a:r>
            <a:r>
              <a:rPr sz="3600" spc="-25" dirty="0"/>
              <a:t> </a:t>
            </a:r>
            <a:r>
              <a:rPr sz="3600" spc="-10" dirty="0"/>
              <a:t>swimming?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37743" y="2501034"/>
            <a:ext cx="9785350" cy="377952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Encourage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swimmers</a:t>
            </a:r>
            <a:r>
              <a:rPr sz="2400" spc="-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Gothic Uralic"/>
                <a:cs typeface="Gothic Uralic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:</a:t>
            </a:r>
            <a:endParaRPr sz="2400">
              <a:latin typeface="URW Gothic"/>
              <a:cs typeface="URW Gothic"/>
            </a:endParaRPr>
          </a:p>
          <a:p>
            <a:pPr marL="469265">
              <a:lnSpc>
                <a:spcPct val="100000"/>
              </a:lnSpc>
              <a:spcBef>
                <a:spcPts val="1000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Practice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good hygiene such</a:t>
            </a:r>
            <a:r>
              <a:rPr sz="2000" spc="1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as:</a:t>
            </a:r>
            <a:endParaRPr sz="2000">
              <a:latin typeface="URW Gothic"/>
              <a:cs typeface="URW Gothic"/>
            </a:endParaRPr>
          </a:p>
          <a:p>
            <a:pPr marL="927100">
              <a:lnSpc>
                <a:spcPct val="100000"/>
              </a:lnSpc>
              <a:spcBef>
                <a:spcPts val="1005"/>
              </a:spcBef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taking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a </a:t>
            </a:r>
            <a:r>
              <a:rPr sz="1800" spc="-15" dirty="0">
                <a:solidFill>
                  <a:srgbClr val="404040"/>
                </a:solidFill>
                <a:latin typeface="URW Gothic"/>
                <a:cs typeface="URW Gothic"/>
              </a:rPr>
              <a:t>shower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before</a:t>
            </a:r>
            <a:r>
              <a:rPr sz="1800" spc="-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swimming</a:t>
            </a:r>
            <a:endParaRPr sz="1800">
              <a:latin typeface="URW Gothic"/>
              <a:cs typeface="URW Gothic"/>
            </a:endParaRPr>
          </a:p>
          <a:p>
            <a:pPr marL="927100">
              <a:lnSpc>
                <a:spcPct val="100000"/>
              </a:lnSpc>
              <a:spcBef>
                <a:spcPts val="1010"/>
              </a:spcBef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washing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their hands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after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using </a:t>
            </a:r>
            <a:r>
              <a:rPr sz="1800" spc="-10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1800" spc="2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URW Gothic"/>
                <a:cs typeface="URW Gothic"/>
              </a:rPr>
              <a:t>toilet</a:t>
            </a:r>
            <a:endParaRPr sz="1800">
              <a:latin typeface="URW Gothic"/>
              <a:cs typeface="URW Gothic"/>
            </a:endParaRPr>
          </a:p>
          <a:p>
            <a:pPr marL="927100">
              <a:lnSpc>
                <a:spcPct val="100000"/>
              </a:lnSpc>
              <a:spcBef>
                <a:spcPts val="994"/>
              </a:spcBef>
            </a:pPr>
            <a:r>
              <a:rPr sz="1450" spc="235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changing</a:t>
            </a:r>
            <a:r>
              <a:rPr sz="1800" spc="-11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URW Gothic"/>
                <a:cs typeface="URW Gothic"/>
              </a:rPr>
              <a:t>diapers</a:t>
            </a:r>
            <a:endParaRPr sz="1800">
              <a:latin typeface="URW Gothic"/>
              <a:cs typeface="URW Gothic"/>
            </a:endParaRPr>
          </a:p>
          <a:p>
            <a:pPr marL="469265">
              <a:lnSpc>
                <a:spcPct val="100000"/>
              </a:lnSpc>
              <a:spcBef>
                <a:spcPts val="1000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Take children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to the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bathroom on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breaks and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change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swim diapers</a:t>
            </a:r>
            <a:r>
              <a:rPr sz="2000" spc="-3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URW Gothic"/>
                <a:cs typeface="URW Gothic"/>
              </a:rPr>
              <a:t>often</a:t>
            </a:r>
            <a:endParaRPr sz="2000">
              <a:latin typeface="URW Gothic"/>
              <a:cs typeface="URW Gothic"/>
            </a:endParaRPr>
          </a:p>
          <a:p>
            <a:pPr marL="469265">
              <a:lnSpc>
                <a:spcPct val="100000"/>
              </a:lnSpc>
              <a:spcBef>
                <a:spcPts val="1000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Only change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diapers in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</a:t>
            </a:r>
            <a:r>
              <a:rPr sz="2000" spc="7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bathroom</a:t>
            </a:r>
            <a:endParaRPr sz="2000">
              <a:latin typeface="URW Gothic"/>
              <a:cs typeface="URW Gothic"/>
            </a:endParaRPr>
          </a:p>
          <a:p>
            <a:pPr marL="756285" marR="982980" indent="-287020">
              <a:lnSpc>
                <a:spcPct val="100000"/>
              </a:lnSpc>
              <a:spcBef>
                <a:spcPts val="994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spc="-20" dirty="0">
                <a:solidFill>
                  <a:srgbClr val="404040"/>
                </a:solidFill>
                <a:latin typeface="URW Gothic"/>
                <a:cs typeface="URW Gothic"/>
              </a:rPr>
              <a:t>Wash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children thoroughly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(especially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rear end) with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soap </a:t>
            </a:r>
            <a:r>
              <a:rPr sz="2000" spc="-135" dirty="0">
                <a:solidFill>
                  <a:srgbClr val="404040"/>
                </a:solidFill>
                <a:latin typeface="URW Gothic"/>
                <a:cs typeface="URW Gothic"/>
              </a:rPr>
              <a:t>and 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water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before</a:t>
            </a:r>
            <a:r>
              <a:rPr sz="2000" spc="-65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swimming</a:t>
            </a:r>
            <a:endParaRPr sz="20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8168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How </a:t>
            </a:r>
            <a:r>
              <a:rPr sz="3600" spc="5" dirty="0"/>
              <a:t>do </a:t>
            </a:r>
            <a:r>
              <a:rPr sz="3600" dirty="0"/>
              <a:t>I </a:t>
            </a:r>
            <a:r>
              <a:rPr sz="3600" spc="-5" dirty="0"/>
              <a:t>promote </a:t>
            </a:r>
            <a:r>
              <a:rPr sz="3600" dirty="0"/>
              <a:t>health</a:t>
            </a:r>
            <a:r>
              <a:rPr sz="3600" spc="-40" dirty="0"/>
              <a:t> </a:t>
            </a:r>
            <a:r>
              <a:rPr sz="3600" spc="-5" dirty="0"/>
              <a:t>swimming?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82879" y="2737940"/>
            <a:ext cx="4751070" cy="183959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355600" algn="l"/>
              </a:tabLst>
            </a:pPr>
            <a:r>
              <a:rPr sz="1900" spc="350" dirty="0">
                <a:solidFill>
                  <a:srgbClr val="ACD333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Encourage </a:t>
            </a:r>
            <a:r>
              <a:rPr sz="2400" dirty="0">
                <a:solidFill>
                  <a:srgbClr val="404040"/>
                </a:solidFill>
                <a:latin typeface="URW Gothic"/>
                <a:cs typeface="URW Gothic"/>
              </a:rPr>
              <a:t>swimmers </a:t>
            </a:r>
            <a:r>
              <a:rPr sz="2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Gothic Uralic"/>
                <a:cs typeface="Gothic Uralic"/>
              </a:rPr>
              <a:t>NOT</a:t>
            </a:r>
            <a:r>
              <a:rPr sz="2400" b="1" u="heavy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Gothic Uralic"/>
                <a:cs typeface="Gothic Uralic"/>
              </a:rPr>
              <a:t> </a:t>
            </a:r>
            <a:r>
              <a:rPr sz="2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Gothic Uralic"/>
                <a:cs typeface="Gothic Uralic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URW Gothic"/>
                <a:cs typeface="URW Gothic"/>
              </a:rPr>
              <a:t>:</a:t>
            </a:r>
            <a:endParaRPr sz="24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Swim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when they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have</a:t>
            </a:r>
            <a:r>
              <a:rPr sz="2000" spc="2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diarrhea</a:t>
            </a:r>
            <a:endParaRPr sz="20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Swallow </a:t>
            </a:r>
            <a:r>
              <a:rPr sz="2000" spc="5" dirty="0">
                <a:solidFill>
                  <a:srgbClr val="404040"/>
                </a:solidFill>
                <a:latin typeface="URW Gothic"/>
                <a:cs typeface="URW Gothic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pool</a:t>
            </a:r>
            <a:r>
              <a:rPr sz="2000" spc="5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water</a:t>
            </a:r>
            <a:endParaRPr sz="2000">
              <a:latin typeface="URW Gothic"/>
              <a:cs typeface="URW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600" spc="270" dirty="0">
                <a:solidFill>
                  <a:srgbClr val="ACD333"/>
                </a:solidFill>
                <a:latin typeface="Arial"/>
                <a:cs typeface="Arial"/>
              </a:rPr>
              <a:t> </a:t>
            </a:r>
            <a:r>
              <a:rPr sz="2000" dirty="0">
                <a:solidFill>
                  <a:srgbClr val="404040"/>
                </a:solidFill>
                <a:latin typeface="URW Gothic"/>
                <a:cs typeface="URW Gothic"/>
              </a:rPr>
              <a:t>Change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diapers</a:t>
            </a:r>
            <a:r>
              <a:rPr sz="2000" spc="100" dirty="0">
                <a:solidFill>
                  <a:srgbClr val="404040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URW Gothic"/>
                <a:cs typeface="URW Gothic"/>
              </a:rPr>
              <a:t>poolside</a:t>
            </a:r>
            <a:endParaRPr sz="20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E36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2899</Words>
  <Application>Microsoft Office PowerPoint</Application>
  <PresentationFormat>Widescreen</PresentationFormat>
  <Paragraphs>343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Gothic Uralic</vt:lpstr>
      <vt:lpstr>Liberation Sans Narrow</vt:lpstr>
      <vt:lpstr>Times New Roman</vt:lpstr>
      <vt:lpstr>URW Gothic</vt:lpstr>
      <vt:lpstr>Verdana</vt:lpstr>
      <vt:lpstr>Office Theme</vt:lpstr>
      <vt:lpstr>GCPH Contact Information</vt:lpstr>
      <vt:lpstr>Introduction to Pools and Spas</vt:lpstr>
      <vt:lpstr>Purpose of Pool &amp; Spa Safety</vt:lpstr>
      <vt:lpstr>Rules and Regulations</vt:lpstr>
      <vt:lpstr>Overview Anatomy of a Pool/Spa</vt:lpstr>
      <vt:lpstr>Health Concerns</vt:lpstr>
      <vt:lpstr>How Are Illnesses Spread at Aquatic  Facilities?</vt:lpstr>
      <vt:lpstr>How do I promote healthy swimming?</vt:lpstr>
      <vt:lpstr>How do I promote health swimming?</vt:lpstr>
      <vt:lpstr>Testing the Water</vt:lpstr>
      <vt:lpstr>Testing the Water</vt:lpstr>
      <vt:lpstr>Water Chemistry Required Levels</vt:lpstr>
      <vt:lpstr>Water Quality &amp; Disinfectant Types</vt:lpstr>
      <vt:lpstr>Water Quality &amp; Disinfectant Types</vt:lpstr>
      <vt:lpstr>Common Water Balance Factors</vt:lpstr>
      <vt:lpstr>Other Water Balance Factors</vt:lpstr>
      <vt:lpstr>Operational Requirements</vt:lpstr>
      <vt:lpstr>SVRS Systems</vt:lpstr>
      <vt:lpstr>VGB</vt:lpstr>
      <vt:lpstr>Virginia Graeme Baker Requirements</vt:lpstr>
      <vt:lpstr>PowerPoint Presentation</vt:lpstr>
      <vt:lpstr>Virginia Graeme Baker Requirements</vt:lpstr>
      <vt:lpstr>Virginia Graeme Baker Requirements</vt:lpstr>
      <vt:lpstr>PowerPoint Presentation</vt:lpstr>
      <vt:lpstr>Virginia Graeme Baker Requirements</vt:lpstr>
      <vt:lpstr>Virginia Graeme Baker Requirements</vt:lpstr>
      <vt:lpstr>Virginia Graeme Baker Requirements</vt:lpstr>
      <vt:lpstr>Virginia Graeme Baker Requirements</vt:lpstr>
      <vt:lpstr>PowerPoint Presentation</vt:lpstr>
      <vt:lpstr>PowerPoint Presentation</vt:lpstr>
      <vt:lpstr>PowerPoint Presentation</vt:lpstr>
      <vt:lpstr>Equipment Maintenance</vt:lpstr>
      <vt:lpstr>Facility Safety</vt:lpstr>
      <vt:lpstr>Facility Safety</vt:lpstr>
      <vt:lpstr>Required Signage</vt:lpstr>
      <vt:lpstr>Required Spa Signage</vt:lpstr>
      <vt:lpstr>Signage for Spray Grounds</vt:lpstr>
      <vt:lpstr>Signage for Slides</vt:lpstr>
      <vt:lpstr>Lifeguards</vt:lpstr>
      <vt:lpstr>Lifeguards</vt:lpstr>
      <vt:lpstr>Record Keeping</vt:lpstr>
      <vt:lpstr>PowerPoint Presentation</vt:lpstr>
      <vt:lpstr>Chemical Storage</vt:lpstr>
      <vt:lpstr>Chemical Safety</vt:lpstr>
      <vt:lpstr>Fecal Accidents</vt:lpstr>
      <vt:lpstr>When to close the pool</vt:lpstr>
      <vt:lpstr>When to close the pool</vt:lpstr>
      <vt:lpstr>PowerPoint Presentation</vt:lpstr>
      <vt:lpstr>PowerPoint Presentation</vt:lpstr>
      <vt:lpstr>Questions? Comments?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Berry</dc:creator>
  <cp:lastModifiedBy>Melanie Straight</cp:lastModifiedBy>
  <cp:revision>1</cp:revision>
  <dcterms:created xsi:type="dcterms:W3CDTF">2023-04-25T19:12:24Z</dcterms:created>
  <dcterms:modified xsi:type="dcterms:W3CDTF">2023-04-25T19:16:41Z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2023-04-25T00:00:00Z</vt:filetime>
  </property>
</Properties>
</file>